
<file path=[Content_Types].xml><?xml version="1.0" encoding="utf-8"?>
<Types xmlns="http://schemas.openxmlformats.org/package/2006/content-types">
  <Default Extension="png" ContentType="image/png"/>
  <Default Extension="tiff" ContentType="image/tif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1"/>
  </p:handoutMasterIdLst>
  <p:sldIdLst>
    <p:sldId id="256" r:id="rId3"/>
    <p:sldId id="257" r:id="rId5"/>
    <p:sldId id="261" r:id="rId6"/>
    <p:sldId id="275" r:id="rId7"/>
    <p:sldId id="262" r:id="rId8"/>
    <p:sldId id="258" r:id="rId9"/>
    <p:sldId id="276" r:id="rId10"/>
    <p:sldId id="277" r:id="rId11"/>
    <p:sldId id="278" r:id="rId12"/>
    <p:sldId id="279" r:id="rId13"/>
    <p:sldId id="280" r:id="rId14"/>
    <p:sldId id="295" r:id="rId15"/>
    <p:sldId id="281" r:id="rId16"/>
    <p:sldId id="299" r:id="rId17"/>
    <p:sldId id="259" r:id="rId18"/>
    <p:sldId id="263" r:id="rId19"/>
    <p:sldId id="274" r:id="rId20"/>
    <p:sldId id="264" r:id="rId21"/>
    <p:sldId id="265" r:id="rId22"/>
    <p:sldId id="260" r:id="rId23"/>
    <p:sldId id="267" r:id="rId24"/>
    <p:sldId id="268" r:id="rId25"/>
    <p:sldId id="269" r:id="rId26"/>
    <p:sldId id="270" r:id="rId27"/>
    <p:sldId id="296" r:id="rId28"/>
    <p:sldId id="271" r:id="rId29"/>
    <p:sldId id="298" r:id="rId30"/>
    <p:sldId id="300" r:id="rId31"/>
    <p:sldId id="301" r:id="rId32"/>
    <p:sldId id="316" r:id="rId33"/>
    <p:sldId id="319" r:id="rId34"/>
    <p:sldId id="317" r:id="rId35"/>
    <p:sldId id="323" r:id="rId36"/>
    <p:sldId id="318" r:id="rId37"/>
    <p:sldId id="321" r:id="rId38"/>
    <p:sldId id="325" r:id="rId39"/>
    <p:sldId id="327" r:id="rId40"/>
    <p:sldId id="324" r:id="rId41"/>
    <p:sldId id="330" r:id="rId42"/>
    <p:sldId id="331" r:id="rId43"/>
    <p:sldId id="333" r:id="rId44"/>
    <p:sldId id="326" r:id="rId45"/>
    <p:sldId id="334" r:id="rId46"/>
    <p:sldId id="335" r:id="rId47"/>
    <p:sldId id="336" r:id="rId48"/>
    <p:sldId id="375" r:id="rId49"/>
    <p:sldId id="340" r:id="rId50"/>
    <p:sldId id="344" r:id="rId51"/>
    <p:sldId id="343" r:id="rId52"/>
    <p:sldId id="342" r:id="rId53"/>
    <p:sldId id="345" r:id="rId54"/>
    <p:sldId id="341" r:id="rId55"/>
    <p:sldId id="339" r:id="rId56"/>
    <p:sldId id="338" r:id="rId57"/>
    <p:sldId id="346" r:id="rId58"/>
    <p:sldId id="347" r:id="rId59"/>
    <p:sldId id="348" r:id="rId60"/>
    <p:sldId id="351" r:id="rId61"/>
    <p:sldId id="352" r:id="rId62"/>
    <p:sldId id="354" r:id="rId63"/>
    <p:sldId id="379" r:id="rId64"/>
    <p:sldId id="356" r:id="rId65"/>
    <p:sldId id="376" r:id="rId66"/>
    <p:sldId id="357" r:id="rId67"/>
    <p:sldId id="353" r:id="rId68"/>
    <p:sldId id="358" r:id="rId69"/>
    <p:sldId id="359" r:id="rId70"/>
    <p:sldId id="360" r:id="rId71"/>
    <p:sldId id="362" r:id="rId72"/>
    <p:sldId id="364" r:id="rId73"/>
    <p:sldId id="365" r:id="rId74"/>
    <p:sldId id="367" r:id="rId75"/>
    <p:sldId id="366" r:id="rId76"/>
    <p:sldId id="361" r:id="rId77"/>
    <p:sldId id="363" r:id="rId78"/>
    <p:sldId id="368" r:id="rId79"/>
    <p:sldId id="369" r:id="rId80"/>
    <p:sldId id="349" r:id="rId81"/>
    <p:sldId id="416" r:id="rId82"/>
    <p:sldId id="374" r:id="rId83"/>
    <p:sldId id="373" r:id="rId84"/>
    <p:sldId id="377" r:id="rId85"/>
    <p:sldId id="372" r:id="rId86"/>
    <p:sldId id="370" r:id="rId87"/>
    <p:sldId id="371" r:id="rId88"/>
    <p:sldId id="380" r:id="rId89"/>
    <p:sldId id="350" r:id="rId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92"/>
        <p:guide pos="3727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bleStyles" Target="tableStyles.xml"/><Relationship Id="rId93" Type="http://schemas.openxmlformats.org/officeDocument/2006/relationships/viewProps" Target="viewProps.xml"/><Relationship Id="rId92" Type="http://schemas.openxmlformats.org/officeDocument/2006/relationships/presProps" Target="presProps.xml"/><Relationship Id="rId91" Type="http://schemas.openxmlformats.org/officeDocument/2006/relationships/handoutMaster" Target="handoutMasters/handoutMaster1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0.xml"/><Relationship Id="rId2" Type="http://schemas.openxmlformats.org/officeDocument/2006/relationships/image" Target="../media/image8.jpeg"/><Relationship Id="rId1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1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83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0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5.xml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0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6.xml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37.xml"/><Relationship Id="rId2" Type="http://schemas.openxmlformats.org/officeDocument/2006/relationships/image" Target="../media/image2.tiff"/><Relationship Id="rId1" Type="http://schemas.openxmlformats.org/officeDocument/2006/relationships/image" Target="../media/image1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8.xml"/><Relationship Id="rId1" Type="http://schemas.openxmlformats.org/officeDocument/2006/relationships/image" Target="../media/image2.tiff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TSD</a:t>
            </a:r>
            <a:r>
              <a:rPr lang="zh-CN" altLang="zh-CN"/>
              <a:t>软件介绍</a:t>
            </a:r>
            <a:endParaRPr lang="zh-CN" altLang="zh-CN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8460" y="1512570"/>
            <a:ext cx="7884795" cy="4435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50290" y="57785"/>
            <a:ext cx="19672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TSD</a:t>
            </a:r>
            <a:r>
              <a:rPr lang="zh-CN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数据解析：</a:t>
            </a:r>
            <a:endParaRPr lang="zh-CN" altLang="zh-CN" sz="20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7330" y="1443990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旧成图模式：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14600" y="646430"/>
            <a:ext cx="373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盾构隧道按分环成图，一环一图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32685" y="1045210"/>
            <a:ext cx="424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其他隧道按里程划分，一般一米一图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32685" y="1842770"/>
            <a:ext cx="424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扫描文件分块列数多的，分块数量少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14600" y="3348355"/>
            <a:ext cx="424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扫描文件分块列数少的，分块数量多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43910" y="2237740"/>
            <a:ext cx="856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四月前大多扫描模式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——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按一个个文件成图，偶尔会出现两张图色调不一致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43910" y="2636520"/>
            <a:ext cx="8451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近月将文件切割按分环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/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里程成图 对此成图相邻部分有色差，其余色调一致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43910" y="3813175"/>
            <a:ext cx="754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最近一次的扫描，按里程切割，单个文件固定一米，出现较多色差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885305" y="774065"/>
            <a:ext cx="475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便于</a:t>
            </a:r>
            <a:r>
              <a:rPr lang="zh-CN" altLang="zh-CN" sz="2000">
                <a:latin typeface="+mj-lt"/>
                <a:ea typeface="宋体" panose="02010600030101010101" pitchFamily="2" charset="-122"/>
                <a:cs typeface="+mj-lt"/>
                <a:sym typeface="+mn-ea"/>
              </a:rPr>
              <a:t>切割单环文件和</a:t>
            </a:r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合图操作时标注环号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748405" y="4288155"/>
            <a:ext cx="40354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扫描文件本身存在</a:t>
            </a:r>
            <a:r>
              <a:rPr lang="en-US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RGB</a:t>
            </a:r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的基调差异</a:t>
            </a:r>
            <a:endParaRPr lang="zh-CN" altLang="en-US" sz="2000">
              <a:solidFill>
                <a:srgbClr val="FF000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59410" y="282067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试验</a:t>
            </a:r>
            <a:endParaRPr lang="zh-CN" altLang="zh-CN" sz="2000">
              <a:solidFill>
                <a:srgbClr val="FF000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900170" y="4686935"/>
            <a:ext cx="35712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扫描文件成图</a:t>
            </a:r>
            <a:r>
              <a:rPr lang="en-US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均衡化</a:t>
            </a:r>
            <a:r>
              <a:rPr lang="en-US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合图</a:t>
            </a:r>
            <a:endParaRPr lang="zh-CN" altLang="en-US" sz="2000">
              <a:solidFill>
                <a:srgbClr val="FF000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65390" y="4686935"/>
            <a:ext cx="373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均衡化处理会加大图片的对比度</a:t>
            </a:r>
            <a:endParaRPr lang="zh-CN" altLang="en-US" sz="2000">
              <a:solidFill>
                <a:srgbClr val="FF000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900170" y="5085715"/>
            <a:ext cx="35712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扫描文件成图</a:t>
            </a:r>
            <a:r>
              <a:rPr lang="en-US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合图</a:t>
            </a:r>
            <a:r>
              <a:rPr lang="en-US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均衡化</a:t>
            </a:r>
            <a:endParaRPr lang="zh-CN" altLang="en-US" sz="2000">
              <a:solidFill>
                <a:srgbClr val="FF000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99160" y="5698490"/>
            <a:ext cx="323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扫描文件按文件分块成图：</a:t>
            </a:r>
            <a:endParaRPr lang="zh-CN" altLang="en-US" sz="2000">
              <a:solidFill>
                <a:srgbClr val="FF000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00170" y="5787390"/>
            <a:ext cx="45872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扫描文件成图</a:t>
            </a:r>
            <a:r>
              <a:rPr lang="en-US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均衡化</a:t>
            </a:r>
            <a:r>
              <a:rPr lang="en-US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合图</a:t>
            </a:r>
            <a:r>
              <a:rPr lang="en-US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——</a:t>
            </a:r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正常</a:t>
            </a:r>
            <a:endParaRPr lang="zh-CN" altLang="en-US" sz="2000">
              <a:solidFill>
                <a:srgbClr val="FF000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900170" y="6186170"/>
            <a:ext cx="45872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扫描文件成图</a:t>
            </a:r>
            <a:r>
              <a:rPr lang="en-US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合图</a:t>
            </a:r>
            <a:r>
              <a:rPr lang="en-US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均衡化</a:t>
            </a:r>
            <a:r>
              <a:rPr lang="en-US" altLang="zh-CN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——</a:t>
            </a:r>
            <a:r>
              <a:rPr lang="zh-CN" altLang="en-US" sz="2000">
                <a:solidFill>
                  <a:srgbClr val="FF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异常</a:t>
            </a:r>
            <a:endParaRPr lang="zh-CN" altLang="en-US" sz="2000">
              <a:solidFill>
                <a:srgbClr val="FF000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6675" y="3747135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现在处理模式</a:t>
            </a:r>
            <a:endParaRPr lang="zh-CN" altLang="zh-CN" sz="2000">
              <a:solidFill>
                <a:srgbClr val="00B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16300" y="2949575"/>
            <a:ext cx="66033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按扫描文件分块，再按分环</a:t>
            </a:r>
            <a:r>
              <a:rPr lang="en-US" altLang="zh-CN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/</a:t>
            </a:r>
            <a:r>
              <a:rPr lang="zh-CN" altLang="en-US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里程</a:t>
            </a:r>
            <a:r>
              <a:rPr lang="zh-CN" altLang="zh-CN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生成完整或不完整的图片</a:t>
            </a:r>
            <a:endParaRPr lang="zh-CN" altLang="zh-CN" sz="2000">
              <a:solidFill>
                <a:srgbClr val="00B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86395" y="4211955"/>
            <a:ext cx="38093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按扫描分块数和按分环</a:t>
            </a:r>
            <a:r>
              <a:rPr lang="en-US" altLang="zh-CN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/</a:t>
            </a:r>
            <a:r>
              <a:rPr lang="zh-CN" altLang="en-US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里程成图</a:t>
            </a:r>
            <a:endParaRPr lang="zh-CN" altLang="en-US" sz="2000">
              <a:solidFill>
                <a:srgbClr val="00B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6675" y="4288155"/>
            <a:ext cx="336423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对比旧模式，成图过程中会生成更多图片，对于色调差异问题与扫描文件分块数量和文件本身质量相关</a:t>
            </a:r>
            <a:endParaRPr lang="zh-CN" altLang="zh-CN" sz="2000">
              <a:solidFill>
                <a:srgbClr val="00B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50290" y="57785"/>
            <a:ext cx="19672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TSD</a:t>
            </a:r>
            <a:r>
              <a:rPr lang="zh-CN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数据解析：</a:t>
            </a:r>
            <a:endParaRPr lang="zh-CN" altLang="zh-CN" sz="20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42715" y="1336040"/>
            <a:ext cx="475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每次显示一个文件的图片，大概十米左右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36320" y="1826895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成图显示问题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0" y="1021080"/>
            <a:ext cx="424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扫描文件分块列数多的，分块数量少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43200" y="2441575"/>
            <a:ext cx="424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扫描文件分块列数少的，分块数量多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94710" y="4019550"/>
            <a:ext cx="819785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：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每次解析几个文件，显示几个文件合成的成图文件（存在色调差异）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解析时记录每个文件的边界，成精图时分开成图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394710" y="3012440"/>
            <a:ext cx="750570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1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：每次解析一个文件，显示一个文件图片（大概在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0.2-1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米左右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）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按前页方式成图便于合图操作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96080" y="1734820"/>
            <a:ext cx="450088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显示时可以进行分环纠正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成精图时按前页方式成图便于合图效果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94710" y="4998720"/>
            <a:ext cx="845185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3</a:t>
            </a:r>
            <a:r>
              <a:rPr lang="zh-CN" altLang="en-US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：每次解析几个文件，几个文件成图文件进行合图并显示（小色调差异）</a:t>
            </a:r>
            <a:endParaRPr lang="zh-CN" altLang="en-US" sz="2000">
              <a:solidFill>
                <a:srgbClr val="00B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2000">
                <a:solidFill>
                  <a:srgbClr val="00B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解析时记录每个文件的边界，成精图时分开成图</a:t>
            </a:r>
            <a:endParaRPr lang="zh-CN" altLang="en-US" sz="2000">
              <a:solidFill>
                <a:srgbClr val="00B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50290" y="57785"/>
            <a:ext cx="19672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TSD</a:t>
            </a:r>
            <a:r>
              <a:rPr lang="zh-CN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数据解析：</a:t>
            </a:r>
            <a:endParaRPr lang="zh-CN" altLang="zh-CN" sz="20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07465" y="1397000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数据解析：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10080" y="2058035"/>
            <a:ext cx="35712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初始化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加载里程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选择文件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29740" y="2705735"/>
            <a:ext cx="64274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生成众多小图（见前）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————————————&gt;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合图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29740" y="3468370"/>
            <a:ext cx="18764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生成断面图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&amp;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表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1800" y="4789170"/>
            <a:ext cx="7317105" cy="1415415"/>
          </a:xfrm>
          <a:prstGeom prst="rect">
            <a:avLst/>
          </a:prstGeom>
        </p:spPr>
      </p:pic>
      <p:pic>
        <p:nvPicPr>
          <p:cNvPr id="10" name="图片 9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290" y="4014470"/>
            <a:ext cx="2979420" cy="266255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36420" y="3069590"/>
            <a:ext cx="43954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生成缩略图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—————&gt;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病害分析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——</a:t>
            </a:r>
            <a:endParaRPr lang="en-US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38850" y="2898140"/>
            <a:ext cx="3022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latin typeface="+mj-lt"/>
                <a:ea typeface="宋体" panose="02010600030101010101" pitchFamily="2" charset="-122"/>
                <a:cs typeface="+mj-lt"/>
                <a:sym typeface="+mn-ea"/>
              </a:rPr>
              <a:t>^</a:t>
            </a:r>
            <a:endParaRPr lang="en-US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038850" y="3011170"/>
            <a:ext cx="25336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/</a:t>
            </a:r>
            <a:endParaRPr lang="en-US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2019.06.13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0290" y="57785"/>
            <a:ext cx="19672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TSD</a:t>
            </a:r>
            <a:r>
              <a:rPr lang="zh-CN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数据解析：</a:t>
            </a:r>
            <a:endParaRPr lang="zh-CN" altLang="zh-CN" sz="20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手杖形箭头 17"/>
          <p:cNvSpPr/>
          <p:nvPr/>
        </p:nvSpPr>
        <p:spPr>
          <a:xfrm rot="4320000" flipH="1">
            <a:off x="7098030" y="4460240"/>
            <a:ext cx="2613660" cy="831850"/>
          </a:xfrm>
          <a:prstGeom prst="uturnArrow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6" name="环形箭头 15"/>
          <p:cNvSpPr/>
          <p:nvPr/>
        </p:nvSpPr>
        <p:spPr>
          <a:xfrm rot="21000000">
            <a:off x="7372985" y="4045585"/>
            <a:ext cx="685800" cy="882650"/>
          </a:xfrm>
          <a:prstGeom prst="circular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85" y="5715"/>
            <a:ext cx="28587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2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扫描方式详解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2350" y="1049655"/>
            <a:ext cx="6715760" cy="107632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扫描仪扫描方式主要应用的有两种：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球面扫描模式和螺旋扫描模式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215" y="2386330"/>
            <a:ext cx="10431780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扫描仪架站扫描用的是球面扫描模式，可以得到整个空间水平角</a:t>
            </a:r>
            <a:r>
              <a:rPr lang="en-US" altLang="zh-CN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0—360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度，竖直角</a:t>
            </a:r>
            <a:r>
              <a:rPr lang="en-US" altLang="zh-CN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-60—90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度范围的点云数据</a:t>
            </a:r>
            <a:endParaRPr lang="en-US" altLang="zh-CN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椭圆 4"/>
          <p:cNvSpPr/>
          <p:nvPr/>
        </p:nvSpPr>
        <p:spPr>
          <a:xfrm rot="180000">
            <a:off x="5161915" y="4279900"/>
            <a:ext cx="1247140" cy="119189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扫描仪</a:t>
            </a:r>
            <a:endParaRPr lang="zh-CN" altLang="en-US"/>
          </a:p>
        </p:txBody>
      </p:sp>
      <p:cxnSp>
        <p:nvCxnSpPr>
          <p:cNvPr id="6" name="直接连接符 5"/>
          <p:cNvCxnSpPr>
            <a:stCxn id="5" idx="4"/>
          </p:cNvCxnSpPr>
          <p:nvPr/>
        </p:nvCxnSpPr>
        <p:spPr>
          <a:xfrm flipH="1">
            <a:off x="5250815" y="5471160"/>
            <a:ext cx="503555" cy="873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5" idx="4"/>
          </p:cNvCxnSpPr>
          <p:nvPr/>
        </p:nvCxnSpPr>
        <p:spPr>
          <a:xfrm flipH="1">
            <a:off x="5581650" y="5471160"/>
            <a:ext cx="172720" cy="1156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5" idx="4"/>
          </p:cNvCxnSpPr>
          <p:nvPr/>
        </p:nvCxnSpPr>
        <p:spPr>
          <a:xfrm>
            <a:off x="5754370" y="5471160"/>
            <a:ext cx="219075" cy="10255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rot="21000000" flipV="1">
            <a:off x="7531735" y="3815715"/>
            <a:ext cx="368300" cy="2268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21000000">
            <a:off x="6713220" y="5091430"/>
            <a:ext cx="2396490" cy="313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21000000" flipV="1">
            <a:off x="6832600" y="4345305"/>
            <a:ext cx="1893570" cy="1644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899275" y="3992880"/>
            <a:ext cx="563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+mj-lt"/>
                <a:ea typeface="宋体" panose="02010600030101010101" pitchFamily="2" charset="-122"/>
                <a:cs typeface="+mj-lt"/>
                <a:sym typeface="+mn-ea"/>
              </a:rPr>
              <a:t>360</a:t>
            </a:r>
            <a:endParaRPr lang="en-US" altLang="zh-CN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7738110" y="5255895"/>
            <a:ext cx="728980" cy="1281430"/>
          </a:xfrm>
          <a:prstGeom prst="line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290560" y="6496685"/>
            <a:ext cx="51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+mj-lt"/>
                <a:ea typeface="宋体" panose="02010600030101010101" pitchFamily="2" charset="-122"/>
                <a:cs typeface="+mj-lt"/>
                <a:sym typeface="+mn-ea"/>
              </a:rPr>
              <a:t>-60</a:t>
            </a:r>
            <a:endParaRPr lang="en-US" altLang="zh-CN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853680" y="3624580"/>
            <a:ext cx="436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+mj-lt"/>
                <a:ea typeface="宋体" panose="02010600030101010101" pitchFamily="2" charset="-122"/>
                <a:cs typeface="+mj-lt"/>
                <a:sym typeface="+mn-ea"/>
              </a:rPr>
              <a:t>90</a:t>
            </a:r>
            <a:endParaRPr lang="en-US" altLang="zh-CN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56400" y="3432810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+mj-lt"/>
                <a:ea typeface="宋体" panose="02010600030101010101" pitchFamily="2" charset="-122"/>
                <a:cs typeface="+mj-lt"/>
                <a:sym typeface="+mn-ea"/>
              </a:rPr>
              <a:t>竖直方向</a:t>
            </a:r>
            <a:endParaRPr lang="zh-CN" altLang="en-US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文本框 22"/>
          <p:cNvSpPr txBox="1"/>
          <p:nvPr/>
        </p:nvSpPr>
        <p:spPr>
          <a:xfrm>
            <a:off x="214630" y="485140"/>
            <a:ext cx="1083373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TSD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软件断面扫描和空间扫描采用的都是螺旋扫描模式</a:t>
            </a:r>
            <a:endParaRPr lang="en-US" altLang="zh-CN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8" name="手杖形箭头 17"/>
          <p:cNvSpPr/>
          <p:nvPr/>
        </p:nvSpPr>
        <p:spPr>
          <a:xfrm rot="4320000" flipH="1">
            <a:off x="7995920" y="2901315"/>
            <a:ext cx="2613660" cy="831850"/>
          </a:xfrm>
          <a:prstGeom prst="uturnArrow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rgbClr val="FFC000"/>
              </a:solidFill>
            </a:endParaRPr>
          </a:p>
        </p:txBody>
      </p:sp>
      <p:sp>
        <p:nvSpPr>
          <p:cNvPr id="16" name="环形箭头 15"/>
          <p:cNvSpPr/>
          <p:nvPr/>
        </p:nvSpPr>
        <p:spPr>
          <a:xfrm rot="21000000">
            <a:off x="8270875" y="2486660"/>
            <a:ext cx="685800" cy="882650"/>
          </a:xfrm>
          <a:prstGeom prst="circular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 rot="180000">
            <a:off x="1712595" y="4015740"/>
            <a:ext cx="1247140" cy="119189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扫描仪</a:t>
            </a:r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556895" y="1475740"/>
            <a:ext cx="3231515" cy="45796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256030" y="3235325"/>
            <a:ext cx="2835910" cy="1346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rot="21000000" flipV="1">
            <a:off x="8429625" y="2256790"/>
            <a:ext cx="368300" cy="22682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21000000">
            <a:off x="7611110" y="3532505"/>
            <a:ext cx="2396490" cy="313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21000000" flipV="1">
            <a:off x="7730490" y="2786380"/>
            <a:ext cx="1893570" cy="1644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797165" y="2433955"/>
            <a:ext cx="563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+mj-lt"/>
                <a:ea typeface="宋体" panose="02010600030101010101" pitchFamily="2" charset="-122"/>
                <a:cs typeface="+mj-lt"/>
                <a:sym typeface="+mn-ea"/>
              </a:rPr>
              <a:t>360</a:t>
            </a:r>
            <a:endParaRPr lang="en-US" altLang="zh-CN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8636000" y="3696970"/>
            <a:ext cx="728980" cy="1281430"/>
          </a:xfrm>
          <a:prstGeom prst="line">
            <a:avLst/>
          </a:prstGeom>
          <a:ln w="28575" cmpd="dbl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188450" y="4937760"/>
            <a:ext cx="51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+mj-lt"/>
                <a:ea typeface="宋体" panose="02010600030101010101" pitchFamily="2" charset="-122"/>
                <a:cs typeface="+mj-lt"/>
                <a:sym typeface="+mn-ea"/>
              </a:rPr>
              <a:t>-60</a:t>
            </a:r>
            <a:endParaRPr lang="en-US" altLang="zh-CN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751570" y="2065655"/>
            <a:ext cx="436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+mj-lt"/>
                <a:ea typeface="宋体" panose="02010600030101010101" pitchFamily="2" charset="-122"/>
                <a:cs typeface="+mj-lt"/>
                <a:sym typeface="+mn-ea"/>
              </a:rPr>
              <a:t>90</a:t>
            </a:r>
            <a:endParaRPr lang="en-US" altLang="zh-CN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654290" y="1873885"/>
            <a:ext cx="1097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+mj-lt"/>
                <a:ea typeface="宋体" panose="02010600030101010101" pitchFamily="2" charset="-122"/>
                <a:cs typeface="+mj-lt"/>
                <a:sym typeface="+mn-ea"/>
              </a:rPr>
              <a:t>竖直方向</a:t>
            </a:r>
            <a:endParaRPr lang="zh-CN" altLang="en-US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1624965" y="1706880"/>
            <a:ext cx="3528695" cy="50006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74980" y="4539615"/>
            <a:ext cx="2835910" cy="13468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2418080" y="2800350"/>
            <a:ext cx="1182370" cy="17818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039"/>
          <p:cNvPicPr>
            <a:picLocks noChangeAspect="1"/>
          </p:cNvPicPr>
          <p:nvPr/>
        </p:nvPicPr>
        <p:blipFill>
          <a:blip r:embed="rId1"/>
          <a:srcRect l="22734" t="5934" r="20764" b="6478"/>
          <a:stretch>
            <a:fillRect/>
          </a:stretch>
        </p:blipFill>
        <p:spPr>
          <a:xfrm>
            <a:off x="7927340" y="3566160"/>
            <a:ext cx="3953510" cy="32010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70" y="13335"/>
            <a:ext cx="28587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3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净空信息详解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6065" y="899795"/>
            <a:ext cx="547624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隧道净空，大概可以理解为隧道断面不同高度两端距离，与限界的定义相似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3" name="图片 2" descr="下线第15环断面测点图"/>
          <p:cNvPicPr>
            <a:picLocks noChangeAspect="1"/>
          </p:cNvPicPr>
          <p:nvPr/>
        </p:nvPicPr>
        <p:blipFill>
          <a:blip r:embed="rId2"/>
          <a:srcRect l="20279" t="2109" r="20565" b="9836"/>
          <a:stretch>
            <a:fillRect/>
          </a:stretch>
        </p:blipFill>
        <p:spPr>
          <a:xfrm>
            <a:off x="6120130" y="13335"/>
            <a:ext cx="4533265" cy="35528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6065" y="2729230"/>
            <a:ext cx="524891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TSD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中计算净空线时，会剔除隧道壁上附属物后，直接计算隧道壁两端距离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6065" y="4628515"/>
            <a:ext cx="5173345" cy="10763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而计算限界时，则需考虑附属物，见图所示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下线第15环断面测点图"/>
          <p:cNvPicPr>
            <a:picLocks noChangeAspect="1"/>
          </p:cNvPicPr>
          <p:nvPr/>
        </p:nvPicPr>
        <p:blipFill>
          <a:blip r:embed="rId1"/>
          <a:srcRect l="20279" t="2109" r="20565" b="9836"/>
          <a:stretch>
            <a:fillRect/>
          </a:stretch>
        </p:blipFill>
        <p:spPr>
          <a:xfrm>
            <a:off x="92075" y="155575"/>
            <a:ext cx="4024630" cy="3154680"/>
          </a:xfrm>
          <a:prstGeom prst="rect">
            <a:avLst/>
          </a:prstGeom>
        </p:spPr>
      </p:pic>
      <p:graphicFrame>
        <p:nvGraphicFramePr>
          <p:cNvPr id="2" name="表格 1"/>
          <p:cNvGraphicFramePr/>
          <p:nvPr/>
        </p:nvGraphicFramePr>
        <p:xfrm>
          <a:off x="4268470" y="4784090"/>
          <a:ext cx="7572375" cy="825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711200"/>
              </a:tblGrid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环数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850mm净空线长(m)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圆心高度净空线长(m)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3200mm净空线长(m)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管片直径（m）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水平最大净空线长(m)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顶点高度(m)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a(长半轴)(m)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b(短半轴)(m)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偏转角（角度）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100" b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椭圆度(千分比)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5.1038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5.4130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4.5799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5.4173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5.4170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4.4486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2.7091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2.6931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-9°16'44"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5.9259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5.0931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5.4209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4.5982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5.4224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5.4273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4.4582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2.7124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2.6880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-12°49'52"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9.0370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3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5.0851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5.4109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4.5962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5.4158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5.4173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4.4644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2.7126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2.6909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-27°30'12"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8.0370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651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5.0992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5.4183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4.5879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5.4211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5.4204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4.4577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2.7156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2.6868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-24°43'47"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1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</a:rPr>
                        <a:t>10.6667 </a:t>
                      </a:r>
                      <a:endParaRPr lang="en-US" altLang="en-US" sz="1100" b="0">
                        <a:solidFill>
                          <a:srgbClr val="000000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>
                    <a:lnL>
                      <a:noFill/>
                    </a:lnL>
                    <a:lnR>
                      <a:noFill/>
                    </a:lnR>
                    <a:lnT w="12700">
                      <a:solidFill>
                        <a:schemeClr val="tx1"/>
                      </a:solidFill>
                      <a:prstDash val="solid"/>
                    </a:lnT>
                    <a:lnB w="12700">
                      <a:solidFill>
                        <a:schemeClr val="tx1"/>
                      </a:solidFill>
                      <a:prstDash val="soli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726940" y="297180"/>
            <a:ext cx="71107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一般的盾构形隧道</a:t>
            </a:r>
            <a:r>
              <a:rPr lang="en-US" altLang="zh-CN" sz="2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TSD</a:t>
            </a:r>
            <a:r>
              <a:rPr lang="zh-CN" altLang="en-US" sz="2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软件会对其进行分环处理，再计算每环中间断面的净空线</a:t>
            </a:r>
            <a:endParaRPr lang="zh-CN" altLang="en-US" sz="2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14342" t="7620" r="4024" b="17624"/>
          <a:stretch>
            <a:fillRect/>
          </a:stretch>
        </p:blipFill>
        <p:spPr>
          <a:xfrm>
            <a:off x="5403215" y="1407160"/>
            <a:ext cx="5757545" cy="2965450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6529705" y="1264285"/>
            <a:ext cx="378460" cy="34969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7286625" y="1638300"/>
            <a:ext cx="266700" cy="2638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946900" y="1822450"/>
            <a:ext cx="234950" cy="2565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右箭头 9"/>
          <p:cNvSpPr/>
          <p:nvPr/>
        </p:nvSpPr>
        <p:spPr>
          <a:xfrm rot="11100000">
            <a:off x="4188460" y="2287905"/>
            <a:ext cx="2804795" cy="121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53580" y="4385310"/>
            <a:ext cx="3014980" cy="39878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宋体" panose="02010600030101010101" pitchFamily="2" charset="-122"/>
                <a:cs typeface="+mj-lt"/>
                <a:sym typeface="+mn-ea"/>
              </a:rPr>
              <a:t>断面与隧道壁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j-lt"/>
                <a:ea typeface="宋体" panose="02010600030101010101" pitchFamily="2" charset="-122"/>
                <a:cs typeface="+mj-lt"/>
                <a:sym typeface="+mn-ea"/>
              </a:rPr>
              <a:t>正切</a:t>
            </a:r>
            <a:endParaRPr lang="zh-CN" altLang="en-US" sz="2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075" y="3373120"/>
            <a:ext cx="39427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获取的断面按轨面以上</a:t>
            </a:r>
            <a:r>
              <a:rPr lang="en-US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850mm</a:t>
            </a:r>
            <a:r>
              <a:rPr lang="zh-CN" altLang="en-US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、拟合椭圆中心高度、</a:t>
            </a:r>
            <a:r>
              <a:rPr lang="en-US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3200mm</a:t>
            </a:r>
            <a:r>
              <a:rPr lang="zh-CN" altLang="en-US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计算实测的断面两端净空线长</a:t>
            </a:r>
            <a:endParaRPr lang="zh-CN" altLang="en-US" sz="20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34155" y="2388235"/>
            <a:ext cx="136906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获取断面</a:t>
            </a:r>
            <a:r>
              <a:rPr lang="en-US" altLang="zh-CN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endParaRPr lang="en-US" altLang="zh-CN" b="1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椭圆拟合</a:t>
            </a:r>
            <a:r>
              <a:rPr lang="en-US" altLang="zh-CN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endParaRPr lang="en-US" altLang="zh-CN" b="1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净空线计算</a:t>
            </a:r>
            <a:endParaRPr lang="zh-CN" altLang="en-US" b="1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2075" y="4323715"/>
            <a:ext cx="39427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管片直径为按拟合椭圆高度计算拟合椭圆两端净空线长，与圆心高度净空线长在同一高度</a:t>
            </a:r>
            <a:endParaRPr lang="zh-CN" altLang="en-US" sz="20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1440" y="5260975"/>
            <a:ext cx="39427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水平最大净空线长为遍历得到的断面最长的水平两端距离，大于或等于圆心高度净空线长</a:t>
            </a:r>
            <a:endParaRPr lang="zh-CN" altLang="en-US" sz="20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236960" y="4323715"/>
            <a:ext cx="972185" cy="460375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宋体" panose="02010600030101010101" pitchFamily="2" charset="-122"/>
                <a:cs typeface="+mj-lt"/>
                <a:sym typeface="+mn-ea"/>
              </a:rPr>
              <a:t>椭圆拟合</a:t>
            </a:r>
            <a:endParaRPr lang="zh-CN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pPr algn="ctr"/>
            <a:r>
              <a:rPr lang="zh-CN" altLang="en-US" sz="1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宋体" panose="02010600030101010101" pitchFamily="2" charset="-122"/>
                <a:cs typeface="+mj-lt"/>
                <a:sym typeface="+mn-ea"/>
              </a:rPr>
              <a:t>见下页</a:t>
            </a:r>
            <a:endParaRPr lang="zh-CN" altLang="en-US" sz="1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975" y="6275705"/>
            <a:ext cx="40195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顶点高度为过圆心断面上端高度</a:t>
            </a:r>
            <a:endParaRPr lang="zh-CN" altLang="en-US" sz="20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914265" y="83185"/>
            <a:ext cx="18059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TSD</a:t>
            </a:r>
            <a:r>
              <a:rPr lang="zh-CN" altLang="en-US" sz="36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软件</a:t>
            </a:r>
            <a:endParaRPr lang="zh-CN" altLang="en-US" sz="3600" b="1">
              <a:solidFill>
                <a:schemeClr val="tx1"/>
              </a:solidFill>
              <a:latin typeface="+mj-lt"/>
              <a:ea typeface="+mj-lt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23770" y="1052195"/>
            <a:ext cx="9994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采集</a:t>
            </a:r>
            <a:endParaRPr lang="zh-CN" altLang="en-US" sz="3200" b="1">
              <a:solidFill>
                <a:schemeClr val="tx1"/>
              </a:solidFill>
              <a:latin typeface="+mj-lt"/>
              <a:ea typeface="+mj-lt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49285" y="1094740"/>
            <a:ext cx="9994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处理</a:t>
            </a:r>
            <a:endParaRPr lang="zh-CN" altLang="en-US" sz="3200" b="1">
              <a:solidFill>
                <a:schemeClr val="tx1"/>
              </a:solidFill>
              <a:latin typeface="+mj-lt"/>
              <a:ea typeface="+mj-lt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57250" y="2266950"/>
            <a:ext cx="1725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断面扫描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054985" y="2266950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空间扫描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46085" y="1944370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数据解析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93305" y="281241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病害分析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82285" y="281241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断面分析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59240" y="281241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错台分析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0065" y="3910330"/>
            <a:ext cx="19431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/>
                </a:solidFill>
              </a:rPr>
              <a:t>按里程扫描</a:t>
            </a:r>
            <a:endParaRPr lang="zh-CN" altLang="en-US" sz="2400">
              <a:solidFill>
                <a:schemeClr val="tx1"/>
              </a:solidFill>
            </a:endParaRPr>
          </a:p>
          <a:p>
            <a:pPr algn="ctr"/>
            <a:r>
              <a:rPr lang="zh-CN" altLang="en-US" sz="2400">
                <a:solidFill>
                  <a:schemeClr val="tx1"/>
                </a:solidFill>
              </a:rPr>
              <a:t>截取断面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05710" y="3925570"/>
            <a:ext cx="5492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实时扫描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522595" y="3658235"/>
            <a:ext cx="54864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断面净空线图展示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93305" y="3726180"/>
            <a:ext cx="4559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洇湿病害预处理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31810" y="3764915"/>
            <a:ext cx="835660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洇湿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en-US" altLang="zh-CN" sz="2400">
                <a:solidFill>
                  <a:schemeClr val="tx1"/>
                </a:solidFill>
              </a:rPr>
              <a:t>&amp;</a:t>
            </a:r>
            <a:endParaRPr lang="en-US" altLang="zh-CN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裂缝</a:t>
            </a:r>
            <a:endParaRPr lang="zh-CN" altLang="en-US" sz="2400">
              <a:solidFill>
                <a:schemeClr val="tx1"/>
              </a:solidFill>
            </a:endParaRPr>
          </a:p>
          <a:p>
            <a:r>
              <a:rPr lang="zh-CN" altLang="en-US" sz="2400">
                <a:solidFill>
                  <a:schemeClr val="tx1"/>
                </a:solidFill>
              </a:rPr>
              <a:t>病害特定位置精确识别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485515" y="372618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点云数据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44545" y="4430395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病害预识别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74060" y="5067935"/>
            <a:ext cx="21297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/>
                </a:solidFill>
              </a:rPr>
              <a:t>对应里程</a:t>
            </a:r>
            <a:r>
              <a:rPr lang="en-US" altLang="zh-CN" sz="2400">
                <a:solidFill>
                  <a:schemeClr val="tx1"/>
                </a:solidFill>
              </a:rPr>
              <a:t>/</a:t>
            </a:r>
            <a:r>
              <a:rPr lang="zh-CN" altLang="en-US" sz="2400">
                <a:solidFill>
                  <a:schemeClr val="tx1"/>
                </a:solidFill>
              </a:rPr>
              <a:t>环号净空线信息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671175" y="3925570"/>
            <a:ext cx="4559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正射影像图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894060" y="2813050"/>
            <a:ext cx="79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模型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28" name="下箭头 27"/>
          <p:cNvSpPr/>
          <p:nvPr/>
        </p:nvSpPr>
        <p:spPr>
          <a:xfrm>
            <a:off x="1305560" y="2844165"/>
            <a:ext cx="485775" cy="81407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3512820" y="2844165"/>
            <a:ext cx="485775" cy="81407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右大括号 29"/>
          <p:cNvSpPr/>
          <p:nvPr/>
        </p:nvSpPr>
        <p:spPr>
          <a:xfrm rot="16200000">
            <a:off x="2468245" y="935990"/>
            <a:ext cx="511175" cy="1995805"/>
          </a:xfrm>
          <a:prstGeom prst="righ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右大括号 30"/>
          <p:cNvSpPr/>
          <p:nvPr/>
        </p:nvSpPr>
        <p:spPr>
          <a:xfrm rot="10800000">
            <a:off x="2985770" y="3945890"/>
            <a:ext cx="358775" cy="1548130"/>
          </a:xfrm>
          <a:prstGeom prst="rightBrace">
            <a:avLst>
              <a:gd name="adj1" fmla="val 8333"/>
              <a:gd name="adj2" fmla="val 5053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右大括号 31"/>
          <p:cNvSpPr/>
          <p:nvPr/>
        </p:nvSpPr>
        <p:spPr>
          <a:xfrm rot="16200000">
            <a:off x="5622925" y="-2078355"/>
            <a:ext cx="295275" cy="6050280"/>
          </a:xfrm>
          <a:prstGeom prst="righ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8595995" y="1635760"/>
            <a:ext cx="325120" cy="30861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右大括号 34"/>
          <p:cNvSpPr/>
          <p:nvPr/>
        </p:nvSpPr>
        <p:spPr>
          <a:xfrm rot="16200000">
            <a:off x="8584565" y="116205"/>
            <a:ext cx="324485" cy="5068570"/>
          </a:xfrm>
          <a:prstGeom prst="righ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右大括号 35"/>
          <p:cNvSpPr/>
          <p:nvPr/>
        </p:nvSpPr>
        <p:spPr>
          <a:xfrm rot="16200000">
            <a:off x="6019800" y="3006090"/>
            <a:ext cx="397510" cy="10033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494770" y="3999865"/>
            <a:ext cx="455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点云模型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33625" y="5591810"/>
            <a:ext cx="894080" cy="52197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仿宋" panose="02010609060101010101" charset="-122"/>
                <a:ea typeface="仿宋" panose="02010609060101010101" charset="-122"/>
                <a:cs typeface="+mj-lt"/>
                <a:sym typeface="+mn-ea"/>
              </a:rPr>
              <a:t>实时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仿宋" panose="02010609060101010101" charset="-122"/>
              <a:ea typeface="仿宋" panose="02010609060101010101" charset="-122"/>
              <a:cs typeface="+mj-lt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-48260" y="52070"/>
            <a:ext cx="26314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MS100</a:t>
            </a:r>
            <a:endParaRPr lang="en-US" altLang="zh-CN" sz="2400" b="1">
              <a:solidFill>
                <a:schemeClr val="tx1"/>
              </a:solidFill>
              <a:latin typeface="+mj-lt"/>
              <a:ea typeface="+mj-lt"/>
              <a:cs typeface="+mj-lt"/>
              <a:sym typeface="+mn-ea"/>
            </a:endParaRPr>
          </a:p>
          <a:p>
            <a:pPr algn="ctr"/>
            <a:r>
              <a:rPr lang="zh-CN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移动三维扫描系统</a:t>
            </a:r>
            <a:endParaRPr lang="zh-CN" altLang="zh-CN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7" name="上下箭头 36"/>
          <p:cNvSpPr/>
          <p:nvPr/>
        </p:nvSpPr>
        <p:spPr>
          <a:xfrm rot="16200000">
            <a:off x="3485515" y="-431800"/>
            <a:ext cx="318135" cy="1797685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右大括号 41"/>
          <p:cNvSpPr/>
          <p:nvPr/>
        </p:nvSpPr>
        <p:spPr>
          <a:xfrm rot="16200000">
            <a:off x="7980045" y="3025775"/>
            <a:ext cx="397510" cy="10033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右大括号 42"/>
          <p:cNvSpPr/>
          <p:nvPr/>
        </p:nvSpPr>
        <p:spPr>
          <a:xfrm rot="16200000">
            <a:off x="9664065" y="3006090"/>
            <a:ext cx="397510" cy="10033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右大括号 43"/>
          <p:cNvSpPr/>
          <p:nvPr/>
        </p:nvSpPr>
        <p:spPr>
          <a:xfrm rot="16200000">
            <a:off x="11092815" y="3025775"/>
            <a:ext cx="397510" cy="10033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" name="图片 2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385" y="176530"/>
            <a:ext cx="3568700" cy="3228340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 rot="240000">
            <a:off x="4686300" y="3324225"/>
            <a:ext cx="3238500" cy="306705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箭头连接符 4"/>
          <p:cNvCxnSpPr>
            <a:stCxn id="2" idx="2"/>
            <a:endCxn id="2" idx="6"/>
          </p:cNvCxnSpPr>
          <p:nvPr/>
        </p:nvCxnSpPr>
        <p:spPr>
          <a:xfrm>
            <a:off x="4690110" y="4744720"/>
            <a:ext cx="3230880" cy="2260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stCxn id="2" idx="4"/>
            <a:endCxn id="2" idx="0"/>
          </p:cNvCxnSpPr>
          <p:nvPr/>
        </p:nvCxnSpPr>
        <p:spPr>
          <a:xfrm flipV="1">
            <a:off x="6198870" y="3328035"/>
            <a:ext cx="213360" cy="3059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3933825" y="4838700"/>
            <a:ext cx="5057775" cy="3810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388485" y="249555"/>
            <a:ext cx="698754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盾构隧道断面近似等于一个椭圆，椭圆拟合是对断面一种拟合处理，用于断面缺失部分的修复和计算管片净空、椭圆度等信息</a:t>
            </a:r>
            <a:endParaRPr lang="zh-CN" altLang="en-US" sz="2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468110" y="6170930"/>
            <a:ext cx="1452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椭圆长半轴</a:t>
            </a:r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4426585" y="3768725"/>
            <a:ext cx="1452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椭圆短半轴</a:t>
            </a:r>
            <a:r>
              <a:rPr lang="en-US" altLang="zh-CN"/>
              <a:t>b</a:t>
            </a:r>
            <a:endParaRPr lang="en-US" altLang="zh-CN"/>
          </a:p>
        </p:txBody>
      </p:sp>
      <p:sp>
        <p:nvSpPr>
          <p:cNvPr id="10" name="左大括号 9"/>
          <p:cNvSpPr/>
          <p:nvPr/>
        </p:nvSpPr>
        <p:spPr>
          <a:xfrm rot="600000">
            <a:off x="5950585" y="3289300"/>
            <a:ext cx="462915" cy="1558925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左大括号 10"/>
          <p:cNvSpPr/>
          <p:nvPr/>
        </p:nvSpPr>
        <p:spPr>
          <a:xfrm rot="16440000">
            <a:off x="6512560" y="4741545"/>
            <a:ext cx="1087120" cy="1657985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119235" y="4602480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水平线</a:t>
            </a:r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7419975" y="4876165"/>
            <a:ext cx="1476375" cy="5626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8896350" y="5386705"/>
            <a:ext cx="868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偏转角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818505" y="1971675"/>
            <a:ext cx="52565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/>
              <a:t>椭圆度</a:t>
            </a:r>
            <a:r>
              <a:rPr lang="en-US" altLang="zh-CN"/>
              <a:t>=</a:t>
            </a:r>
            <a:r>
              <a:rPr lang="zh-CN" altLang="en-US"/>
              <a:t>（椭圆长半轴</a:t>
            </a:r>
            <a:r>
              <a:rPr lang="en-US" altLang="zh-CN"/>
              <a:t>-</a:t>
            </a:r>
            <a:r>
              <a:rPr lang="zh-CN" altLang="en-US"/>
              <a:t>椭圆短半轴）</a:t>
            </a:r>
            <a:r>
              <a:rPr lang="en-US" altLang="zh-CN"/>
              <a:t>/</a:t>
            </a:r>
            <a:r>
              <a:rPr lang="zh-CN" altLang="en-US"/>
              <a:t>设计断面半径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rcRect l="35572" t="17844" r="30999" b="26201"/>
          <a:stretch>
            <a:fillRect/>
          </a:stretch>
        </p:blipFill>
        <p:spPr>
          <a:xfrm flipH="1">
            <a:off x="298450" y="3731895"/>
            <a:ext cx="3027680" cy="2850515"/>
          </a:xfrm>
          <a:prstGeom prst="rect">
            <a:avLst/>
          </a:prstGeom>
        </p:spPr>
      </p:pic>
      <p:sp>
        <p:nvSpPr>
          <p:cNvPr id="17" name="加号 16"/>
          <p:cNvSpPr/>
          <p:nvPr/>
        </p:nvSpPr>
        <p:spPr>
          <a:xfrm>
            <a:off x="3474085" y="4524375"/>
            <a:ext cx="914400" cy="9144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4940000">
            <a:off x="3238500" y="3267075"/>
            <a:ext cx="979170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419975" y="3187700"/>
            <a:ext cx="48310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eg</a:t>
            </a:r>
            <a:r>
              <a:rPr lang="zh-CN" altLang="en-US"/>
              <a:t>：广州、深圳隧道一般设计断面半径为</a:t>
            </a:r>
            <a:r>
              <a:rPr lang="en-US" altLang="zh-CN"/>
              <a:t>2.7m</a:t>
            </a:r>
            <a:endParaRPr lang="en-US" altLang="zh-CN"/>
          </a:p>
          <a:p>
            <a:r>
              <a:rPr lang="zh-CN" altLang="en-US"/>
              <a:t>扫描过的杭州隧道设计断面半径为</a:t>
            </a:r>
            <a:r>
              <a:rPr lang="en-US" altLang="zh-CN"/>
              <a:t>2.75m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6468110" y="2397760"/>
            <a:ext cx="49739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新建隧道椭圆度要求在千分之五以内，</a:t>
            </a:r>
            <a:endParaRPr lang="zh-CN" altLang="en-US"/>
          </a:p>
          <a:p>
            <a:r>
              <a:rPr lang="zh-CN" altLang="en-US"/>
              <a:t>多年的隧道椭圆度有波动至千分之十几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16560" y="421005"/>
            <a:ext cx="1135951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除却盾构隧道，目前遇到的项目中还包括马蹄形隧道和站台的扫描</a:t>
            </a:r>
            <a:endParaRPr lang="zh-CN" altLang="en-US" sz="2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560" y="1087755"/>
            <a:ext cx="108794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相比来说，这两种隧道没有划分管片分环、结构相对复杂，目前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TSD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软件还不提供断面净空线计算。在计算断面时，采用里程或某些特征物来划分区域获取断面，目前净空线计算包括轨面以上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850mm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、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2000mm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、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3200mm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三种高度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3" name="图片 2" descr="K4+64.8m断面测点图"/>
          <p:cNvPicPr>
            <a:picLocks noChangeAspect="1"/>
          </p:cNvPicPr>
          <p:nvPr/>
        </p:nvPicPr>
        <p:blipFill>
          <a:blip r:embed="rId1"/>
          <a:srcRect l="21496" t="2177" r="19602" b="8345"/>
          <a:stretch>
            <a:fillRect/>
          </a:stretch>
        </p:blipFill>
        <p:spPr>
          <a:xfrm>
            <a:off x="1019175" y="2673350"/>
            <a:ext cx="4777105" cy="3789045"/>
          </a:xfrm>
          <a:prstGeom prst="rect">
            <a:avLst/>
          </a:prstGeom>
        </p:spPr>
      </p:pic>
      <p:pic>
        <p:nvPicPr>
          <p:cNvPr id="5" name="图片 4" descr="aaa段第12断面测点图"/>
          <p:cNvPicPr>
            <a:picLocks noChangeAspect="1"/>
          </p:cNvPicPr>
          <p:nvPr/>
        </p:nvPicPr>
        <p:blipFill>
          <a:blip r:embed="rId2"/>
          <a:srcRect l="24527" t="6168" r="22254" b="4536"/>
          <a:stretch>
            <a:fillRect/>
          </a:stretch>
        </p:blipFill>
        <p:spPr>
          <a:xfrm>
            <a:off x="6609715" y="2673350"/>
            <a:ext cx="4315460" cy="377952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文本框 5"/>
          <p:cNvSpPr txBox="1"/>
          <p:nvPr/>
        </p:nvSpPr>
        <p:spPr>
          <a:xfrm>
            <a:off x="9525" y="17780"/>
            <a:ext cx="24504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4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影像图详解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文本框 7"/>
          <p:cNvSpPr txBox="1"/>
          <p:nvPr/>
        </p:nvSpPr>
        <p:spPr>
          <a:xfrm>
            <a:off x="-10160" y="17145"/>
            <a:ext cx="24504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5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超欠挖软件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2019.06.13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8610" y="13081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软件架构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7795" y="146939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C0000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TSD</a:t>
            </a:r>
            <a:endParaRPr lang="en-US" altLang="zh-CN" sz="2000">
              <a:solidFill>
                <a:srgbClr val="C0000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54125" y="813435"/>
            <a:ext cx="25120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项目增减</a:t>
            </a:r>
            <a:r>
              <a:rPr lang="en-US" altLang="zh-CN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</a:t>
            </a:r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选择</a:t>
            </a:r>
            <a:r>
              <a:rPr lang="en-US" altLang="zh-CN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</a:t>
            </a:r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显示</a:t>
            </a:r>
            <a:endParaRPr lang="zh-CN" altLang="en-US" sz="2000">
              <a:solidFill>
                <a:srgbClr val="92D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79090" y="1583055"/>
            <a:ext cx="35985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小车连接</a:t>
            </a:r>
            <a:r>
              <a:rPr lang="en-US" altLang="zh-CN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</a:t>
            </a:r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控制</a:t>
            </a:r>
            <a:r>
              <a:rPr lang="en-US" altLang="zh-CN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</a:t>
            </a:r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状态</a:t>
            </a:r>
            <a:r>
              <a:rPr lang="en-US" altLang="zh-CN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/</a:t>
            </a:r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数据显示</a:t>
            </a:r>
            <a:endParaRPr lang="zh-CN" altLang="en-US" sz="2000">
              <a:solidFill>
                <a:srgbClr val="92D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941955" y="1981835"/>
            <a:ext cx="38525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扫描仪连接</a:t>
            </a:r>
            <a:r>
              <a:rPr lang="en-US" altLang="zh-CN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</a:t>
            </a:r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控制</a:t>
            </a:r>
            <a:r>
              <a:rPr lang="en-US" altLang="zh-CN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</a:t>
            </a:r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状态</a:t>
            </a:r>
            <a:r>
              <a:rPr lang="en-US" altLang="zh-CN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/</a:t>
            </a:r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数据显示</a:t>
            </a:r>
            <a:endParaRPr lang="zh-CN" altLang="en-US" sz="2000">
              <a:solidFill>
                <a:srgbClr val="92D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80490" y="198183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空间扫描</a:t>
            </a:r>
            <a:endParaRPr lang="zh-CN" altLang="en-US" sz="2000">
              <a:solidFill>
                <a:srgbClr val="92D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81125" y="158305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断面扫描</a:t>
            </a:r>
            <a:endParaRPr lang="zh-CN" altLang="en-US" sz="2000">
              <a:solidFill>
                <a:srgbClr val="92D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89610" y="177419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采集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86575" y="198183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实时显示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51420" y="307086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成图</a:t>
            </a:r>
            <a:endParaRPr lang="zh-CN" altLang="en-US" sz="2000">
              <a:solidFill>
                <a:srgbClr val="0070C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831830" y="3827780"/>
            <a:ext cx="958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合图</a:t>
            </a:r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py</a:t>
            </a:r>
            <a:endParaRPr lang="en-US" altLang="zh-CN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547350" y="4420870"/>
            <a:ext cx="958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洇湿</a:t>
            </a:r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py</a:t>
            </a:r>
            <a:endParaRPr lang="en-US" altLang="zh-CN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420350" y="4733925"/>
            <a:ext cx="1212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预处理</a:t>
            </a:r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py</a:t>
            </a:r>
            <a:endParaRPr lang="en-US" altLang="zh-CN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674350" y="4086225"/>
            <a:ext cx="958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裂缝</a:t>
            </a:r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py</a:t>
            </a:r>
            <a:endParaRPr lang="en-US" altLang="zh-CN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80005" y="2894965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初始化</a:t>
            </a:r>
            <a:endParaRPr lang="zh-CN" altLang="en-US" sz="2000">
              <a:solidFill>
                <a:srgbClr val="92D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682365" y="289496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加载里程</a:t>
            </a:r>
            <a:endParaRPr lang="zh-CN" altLang="en-US" sz="2000">
              <a:solidFill>
                <a:srgbClr val="92D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080000" y="289496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选择文件</a:t>
            </a:r>
            <a:endParaRPr lang="zh-CN" altLang="en-US" sz="2000">
              <a:solidFill>
                <a:srgbClr val="92D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9285" y="387858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断面处理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17245" y="2894965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解析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334000" y="336042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分环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919845" y="427736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保存</a:t>
            </a:r>
            <a:endParaRPr lang="zh-CN" altLang="en-US" sz="2000">
              <a:solidFill>
                <a:srgbClr val="0070C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37485" y="354838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断面图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737485" y="387858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断面表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76060" y="288290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精图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508750" y="328168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缩略图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274185" y="368046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70C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判断</a:t>
            </a:r>
            <a:endParaRPr lang="zh-CN" altLang="en-US" sz="2000">
              <a:solidFill>
                <a:srgbClr val="0070C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242300" y="307086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合图信息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66185" y="591629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病害信息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4881245" y="5257800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B0F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病害统计表</a:t>
            </a:r>
            <a:endParaRPr lang="zh-CN" altLang="en-US" sz="2000">
              <a:solidFill>
                <a:srgbClr val="00B0F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483485" y="496125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92D05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断面显示</a:t>
            </a:r>
            <a:endParaRPr lang="zh-CN" altLang="en-US" sz="2000">
              <a:solidFill>
                <a:srgbClr val="92D05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2019.06.13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266950" y="308102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里程信息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02510" y="2232025"/>
            <a:ext cx="11277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FARO</a:t>
            </a:r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点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44865" y="166878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基本点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85340" y="1668780"/>
            <a:ext cx="20466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里程</a:t>
            </a:r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+XY</a:t>
            </a:r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倾角</a:t>
            </a:r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+...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61045" y="228854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分环值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02510" y="353822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病害信息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353310" y="405955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合图信息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24430" y="464185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断面信息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156460" y="5173345"/>
            <a:ext cx="173482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解析</a:t>
            </a:r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Json</a:t>
            </a:r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信息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905" y="313944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读写操作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085340" y="2572385"/>
            <a:ext cx="1466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XYZHColor</a:t>
            </a:r>
            <a:endParaRPr lang="en-US" altLang="zh-CN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656320" y="2848610"/>
            <a:ext cx="5219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XY</a:t>
            </a:r>
            <a:endParaRPr lang="en-US" altLang="zh-CN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29640" y="3597275"/>
            <a:ext cx="122682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Json</a:t>
            </a:r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解析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357630" y="41275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显示：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056005" y="2740660"/>
            <a:ext cx="10293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Fls</a:t>
            </a:r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解析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302510" y="107823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项目信息</a:t>
            </a:r>
            <a:endParaRPr lang="zh-CN" altLang="zh-CN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764405" y="166878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里程</a:t>
            </a:r>
            <a:endParaRPr lang="zh-CN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60695" y="1668780"/>
            <a:ext cx="5219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XY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152265" y="2449830"/>
            <a:ext cx="104711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XYZ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937375" y="107823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时间</a:t>
            </a:r>
            <a:endParaRPr lang="zh-CN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040120" y="2449830"/>
            <a:ext cx="7893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Color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937375" y="2449830"/>
            <a:ext cx="36639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H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082665" y="3538220"/>
            <a:ext cx="3524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S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173220" y="3538220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病害标注信息</a:t>
            </a:r>
            <a:endParaRPr lang="zh-CN" altLang="en-US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12895" y="107823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项目名称</a:t>
            </a:r>
            <a:endParaRPr lang="zh-CN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484495" y="107823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项目类型</a:t>
            </a:r>
            <a:endParaRPr lang="zh-CN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335520" y="2449830"/>
            <a:ext cx="36639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R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066030" y="2449830"/>
            <a:ext cx="80327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angle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184015" y="3139440"/>
            <a:ext cx="43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ID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173595" y="3538220"/>
            <a:ext cx="73215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Type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31945" y="4641850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椭圆长短半轴</a:t>
            </a:r>
            <a:endParaRPr lang="zh-CN" altLang="en-US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378065" y="464185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L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662795" y="1668780"/>
            <a:ext cx="5219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XY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254500" y="1668780"/>
            <a:ext cx="43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ID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040120" y="313944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时间</a:t>
            </a:r>
            <a:endParaRPr lang="zh-CN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947920" y="313944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里程</a:t>
            </a:r>
            <a:endParaRPr lang="zh-CN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880100" y="4641850"/>
            <a:ext cx="80327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angle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683375" y="4641850"/>
            <a:ext cx="5219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XY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7849870" y="464185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L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297545" y="464185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L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613525" y="353822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L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494520" y="2288540"/>
            <a:ext cx="43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ID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118090" y="228854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里程</a:t>
            </a:r>
            <a:endParaRPr lang="zh-CN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395470" y="4059555"/>
            <a:ext cx="803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Y1Y2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057515" y="3538220"/>
            <a:ext cx="803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Y1Y2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311775" y="4059555"/>
            <a:ext cx="10147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expand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982710" y="3538220"/>
            <a:ext cx="10147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rgbClr val="00206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expand</a:t>
            </a:r>
            <a:endParaRPr lang="en-US" altLang="zh-CN" sz="2000">
              <a:solidFill>
                <a:srgbClr val="00206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9755" y="5572125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显示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700" y="615378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小车控制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56460" y="5572125"/>
            <a:ext cx="20466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里程</a:t>
            </a:r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+XY</a:t>
            </a:r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倾角</a:t>
            </a:r>
            <a:r>
              <a:rPr lang="en-US" altLang="zh-CN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+...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95470" y="5572125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rgbClr val="7030A0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控件</a:t>
            </a:r>
            <a:endParaRPr lang="zh-CN" altLang="en-US" sz="2000">
              <a:solidFill>
                <a:srgbClr val="7030A0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0290" y="57785"/>
            <a:ext cx="19672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TSD</a:t>
            </a:r>
            <a:r>
              <a:rPr lang="zh-CN" altLang="zh-CN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数据解析：</a:t>
            </a:r>
            <a:endParaRPr lang="zh-CN" altLang="zh-CN" sz="20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4870" y="2432050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影像图展开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3595" y="214503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高铁隧道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63595" y="3623945"/>
            <a:ext cx="145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马蹄形隧道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53460" y="129222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盾构隧道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58845" y="283083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站台隧道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22015" y="4848225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多种隧道结合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28895" y="1292225"/>
            <a:ext cx="53492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拟合椭圆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计算圆心平均半径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按圆角度展开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23510" y="2745105"/>
            <a:ext cx="30200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设计断面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固定形状展开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53100" y="3143885"/>
            <a:ext cx="196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按扫描角度展开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7365" y="4848225"/>
            <a:ext cx="196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按扫描角度展开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16245" y="3709035"/>
            <a:ext cx="196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按扫描角度展开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128895" y="2145030"/>
            <a:ext cx="53492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拟合椭圆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计算圆心平均半径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按圆角度展开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02955" y="2745105"/>
            <a:ext cx="23717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&lt;=== 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另外输入参数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97245" y="169100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管片宽度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204075" y="169100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管片半径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71560" y="1691005"/>
            <a:ext cx="25120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轨面高度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计算断面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16890" y="787400"/>
            <a:ext cx="1706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站台断面输入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4" name="图片 3" descr="20192062149104344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990" y="1896745"/>
            <a:ext cx="4298315" cy="4133215"/>
          </a:xfrm>
          <a:prstGeom prst="rect">
            <a:avLst/>
          </a:prstGeom>
        </p:spPr>
      </p:pic>
      <p:pic>
        <p:nvPicPr>
          <p:cNvPr id="5" name="图片 4" descr="20192062149104354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25" y="1896745"/>
            <a:ext cx="4322445" cy="415988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1680845" y="5649595"/>
            <a:ext cx="3166745" cy="46990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2129790" y="2430780"/>
            <a:ext cx="2689225" cy="5715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680845" y="4973320"/>
            <a:ext cx="501650" cy="24130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819015" y="2430780"/>
            <a:ext cx="38100" cy="3237865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2182495" y="2436495"/>
            <a:ext cx="19050" cy="2504440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1662430" y="5016500"/>
            <a:ext cx="37465" cy="633095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6717665" y="2077085"/>
            <a:ext cx="3148330" cy="36195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接连接符 1"/>
          <p:cNvCxnSpPr/>
          <p:nvPr/>
        </p:nvCxnSpPr>
        <p:spPr>
          <a:xfrm>
            <a:off x="6717665" y="5860415"/>
            <a:ext cx="3573780" cy="15875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9724390" y="5016500"/>
            <a:ext cx="489585" cy="3810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6709410" y="2113280"/>
            <a:ext cx="8255" cy="3744595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9836150" y="2045335"/>
            <a:ext cx="29845" cy="2971165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10272395" y="5045075"/>
            <a:ext cx="46990" cy="812800"/>
          </a:xfrm>
          <a:prstGeom prst="line">
            <a:avLst/>
          </a:prstGeom>
          <a:ln w="3175" cmpd="sng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59485" y="160909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成图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303905" y="160909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耗时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64760" y="1374140"/>
            <a:ext cx="10293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Fls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加载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480050" y="200787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计算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70780" y="322961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成图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70930" y="311150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补黑线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00735" y="214630"/>
            <a:ext cx="9994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目录</a:t>
            </a:r>
            <a:endParaRPr lang="zh-CN" altLang="en-US" sz="3200" b="1">
              <a:solidFill>
                <a:schemeClr val="tx1"/>
              </a:solidFill>
              <a:latin typeface="+mj-lt"/>
              <a:ea typeface="+mj-lt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0090" y="2047875"/>
            <a:ext cx="20421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软件流程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6005" y="2825750"/>
            <a:ext cx="28587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2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扫描方式详解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8095" y="3528695"/>
            <a:ext cx="285877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3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净空信息详解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76400" y="4351655"/>
            <a:ext cx="24504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4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影像图详解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1965" y="1053465"/>
            <a:ext cx="12255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0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简介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190115" y="5074920"/>
            <a:ext cx="24504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5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超欠挖软件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2019.06.17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34415" y="370840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成图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808095" y="1557655"/>
            <a:ext cx="43218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DATA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X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Y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Z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H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、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COLOR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、θ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）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82495" y="1557655"/>
            <a:ext cx="159448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FLS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解析  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endParaRPr lang="en-US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82495" y="2312670"/>
            <a:ext cx="52063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DATA =&gt; List&lt;Point&gt;(){x,y,color,newData} =&gt; 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49555" y="3173095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试验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57375" y="3896360"/>
            <a:ext cx="393700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分块（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dx+1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）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*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dy+1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）一块文件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23010" y="3399790"/>
            <a:ext cx="52063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DATA =&gt; List&lt;Point&gt;(){x,y,color,newData} =&gt; 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44850" y="2940685"/>
            <a:ext cx="169164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expand dx dy</a:t>
            </a:r>
            <a:endParaRPr 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46190" y="448691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先纵后横</a:t>
            </a:r>
            <a:endParaRPr 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46190" y="499173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先横后纵</a:t>
            </a:r>
            <a:endParaRPr 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30640" y="513334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两次遍历</a:t>
            </a:r>
            <a:endParaRPr 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874125" y="448691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一次遍历</a:t>
            </a:r>
            <a:endParaRPr 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814820" y="553212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横纵并行</a:t>
            </a:r>
            <a:endParaRPr 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88860" y="402971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纵横并行</a:t>
            </a:r>
            <a:endParaRPr 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476230" y="5532120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循环结构</a:t>
            </a:r>
            <a:endParaRPr 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9735" y="389636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补黑线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39025" y="2312670"/>
            <a:ext cx="177736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成图 （填充）</a:t>
            </a:r>
            <a:endParaRPr 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3600" y="1400810"/>
            <a:ext cx="944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补黑线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41650" y="967740"/>
            <a:ext cx="1352550" cy="24288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2588895" y="1368425"/>
            <a:ext cx="2419350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2588895" y="1693545"/>
            <a:ext cx="2419350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2588895" y="2016760"/>
            <a:ext cx="2419350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2588895" y="2353945"/>
            <a:ext cx="2419350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588895" y="2722245"/>
            <a:ext cx="2419350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2588895" y="3090545"/>
            <a:ext cx="2419350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4062095" y="885190"/>
            <a:ext cx="14605" cy="24593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3710305" y="885190"/>
            <a:ext cx="14605" cy="24593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3305175" y="885190"/>
            <a:ext cx="14605" cy="245935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43840" y="2527300"/>
            <a:ext cx="24853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以需补黑线像素大小为长宽将图像分块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6765" y="3942080"/>
            <a:ext cx="2722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对单块文件进行补黑线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80770" y="5004435"/>
            <a:ext cx="196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黑线？无数据处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77310" y="3970655"/>
            <a:ext cx="199390" cy="21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438650" y="3970655"/>
            <a:ext cx="199390" cy="21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438650" y="4252595"/>
            <a:ext cx="199390" cy="21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159250" y="3970655"/>
            <a:ext cx="199390" cy="21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3877310" y="4252595"/>
            <a:ext cx="199390" cy="21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159250" y="4252595"/>
            <a:ext cx="199390" cy="21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877310" y="4549775"/>
            <a:ext cx="199390" cy="21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159250" y="4549775"/>
            <a:ext cx="199390" cy="21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4438650" y="4549775"/>
            <a:ext cx="199390" cy="217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527675" y="2658110"/>
            <a:ext cx="1644650" cy="1682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椭圆 5"/>
          <p:cNvSpPr/>
          <p:nvPr/>
        </p:nvSpPr>
        <p:spPr>
          <a:xfrm>
            <a:off x="7233285" y="4461510"/>
            <a:ext cx="1124585" cy="104013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37640" y="1950085"/>
            <a:ext cx="1198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提取断面</a:t>
            </a:r>
            <a:endParaRPr 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35755" y="1892935"/>
            <a:ext cx="382143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==&gt;  DATA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List&lt;Faro_point&gt;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）</a:t>
            </a:r>
            <a:endParaRPr lang="zh-CN" altLang="en-US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853940" y="2407920"/>
            <a:ext cx="17945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( X Y Z Color )</a:t>
            </a:r>
            <a:endParaRPr lang="en-US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26515" y="3126105"/>
            <a:ext cx="884936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按里程等分成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N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块 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 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分左右上三个方向获取边界点 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 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投影平面 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 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拟合直线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 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三条直线拟合结果合成方向向量 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 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按照方向向量获取固定里程（盾构隧道取环中里程）一定厚度正切于方向向量的点集作为断面</a:t>
            </a:r>
            <a:endParaRPr lang="en-US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7083425" y="4608830"/>
            <a:ext cx="1124585" cy="10401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6922770" y="4736465"/>
            <a:ext cx="1124585" cy="104013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757670" y="4883785"/>
            <a:ext cx="1124585" cy="104013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8193405" y="5035550"/>
            <a:ext cx="1294765" cy="1247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8646795" y="4666615"/>
            <a:ext cx="151130" cy="1635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8320405" y="5733415"/>
            <a:ext cx="1819910" cy="398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7266940" y="4222750"/>
            <a:ext cx="1247775" cy="12096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2" name="图片 24"/>
          <p:cNvPicPr>
            <a:picLocks noChangeAspect="1"/>
          </p:cNvPicPr>
          <p:nvPr/>
        </p:nvPicPr>
        <p:blipFill>
          <a:blip r:embed="rId1"/>
          <a:srcRect t="29907" b="21687"/>
          <a:stretch>
            <a:fillRect/>
          </a:stretch>
        </p:blipFill>
        <p:spPr>
          <a:xfrm>
            <a:off x="170815" y="2408555"/>
            <a:ext cx="12107545" cy="329692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3" name="直接箭头连接符 2"/>
          <p:cNvCxnSpPr/>
          <p:nvPr/>
        </p:nvCxnSpPr>
        <p:spPr>
          <a:xfrm>
            <a:off x="3420110" y="3674745"/>
            <a:ext cx="194945" cy="10687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81330" y="3635375"/>
            <a:ext cx="670560" cy="1702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20110" y="474345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latin typeface="+mj-lt"/>
                <a:ea typeface="宋体" panose="02010600030101010101" pitchFamily="2" charset="-122"/>
                <a:cs typeface="+mj-lt"/>
                <a:sym typeface="+mn-ea"/>
              </a:rPr>
              <a:t>4</a:t>
            </a:r>
            <a:endParaRPr lang="en-US" altLang="zh-CN" sz="2000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99835" y="464185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latin typeface="+mj-lt"/>
                <a:ea typeface="宋体" panose="02010600030101010101" pitchFamily="2" charset="-122"/>
                <a:cs typeface="+mj-lt"/>
                <a:sym typeface="+mn-ea"/>
              </a:rPr>
              <a:t>3</a:t>
            </a:r>
            <a:endParaRPr lang="en-US" altLang="zh-CN" sz="2000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0923905" y="4476750"/>
            <a:ext cx="670560" cy="170243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6596380" y="4073525"/>
            <a:ext cx="751205" cy="603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81125" y="1845945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分环</a:t>
            </a:r>
            <a:endParaRPr 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58315" y="2895600"/>
            <a:ext cx="988441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DATA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（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X &amp; Y &amp;  Z &amp; 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H &amp; Y &amp; Color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）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 </a:t>
            </a:r>
            <a:r>
              <a:rPr 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按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Y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排序 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==&gt; 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计算 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30%H =&gt; 60%H 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中 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dColor/dy </a:t>
            </a:r>
            <a:endParaRPr lang="en-US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endParaRPr lang="en-US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==&gt;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筛得变化较大处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Y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值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二次筛选 并记分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确认</a:t>
            </a:r>
            <a:r>
              <a:rPr lang="en-US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 </a:t>
            </a:r>
            <a:endParaRPr lang="en-US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2295" y="682625"/>
            <a:ext cx="1052957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TSD</a:t>
            </a:r>
            <a:r>
              <a:rPr lang="zh-CN" altLang="en-US"/>
              <a:t>软件是一款应用于隧道检测、集自动化采集与处理的软件。搭配</a:t>
            </a:r>
            <a:r>
              <a:rPr lang="en-US" altLang="zh-CN"/>
              <a:t>MS100</a:t>
            </a:r>
            <a:r>
              <a:rPr lang="zh-CN" altLang="en-US"/>
              <a:t>移动三维扫描系统，实现隧道三维信息自动采集，并实时提供隧道影像图及明显病害位置。后处理部分则提供更全面的隧道断面净空分析，洇湿裂缝病害分析等功能，提供隧道断面报表、精细正切影像图、三维点云等多类型成果。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82295" y="2578735"/>
            <a:ext cx="105289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TSD</a:t>
            </a:r>
            <a:r>
              <a:rPr lang="zh-CN" altLang="en-US"/>
              <a:t>软件是一款应用于隧道结构检测、集自动化采集与数据处理功能齐备的软件。搭载</a:t>
            </a:r>
            <a:r>
              <a:rPr lang="en-US" altLang="zh-CN"/>
              <a:t>MS100</a:t>
            </a:r>
            <a:r>
              <a:rPr lang="zh-CN" altLang="en-US"/>
              <a:t>移动三维扫描系统，驱动扫描仪自动采集，并实时提供隧道影像图及相应病害位置。数据处理部分则有着隧道断面净空分析，洇湿裂缝病害分析、盾构管片错台分析等功能，能够提供隧道正切断面报表、精细正射影像图、隧道三维模型等多类型成果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93925" y="4225925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样式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90320" y="4225925"/>
            <a:ext cx="69088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zh-CN" sz="20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控件</a:t>
            </a:r>
            <a:endParaRPr lang="zh-CN" altLang="zh-CN" sz="20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850390" y="1445895"/>
            <a:ext cx="8321040" cy="42799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87070" y="784860"/>
            <a:ext cx="3238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latin typeface="+mj-lt"/>
                <a:ea typeface="宋体" panose="02010600030101010101" pitchFamily="2" charset="-122"/>
                <a:cs typeface="+mj-lt"/>
                <a:sym typeface="+mn-ea"/>
              </a:rPr>
              <a:t>1</a:t>
            </a:r>
            <a:endParaRPr lang="en-US" altLang="zh-CN" sz="2000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85039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6545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8051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31063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9557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42569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4075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850390" y="2016125"/>
            <a:ext cx="8321040" cy="3438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85039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2095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85699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18897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6359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19557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2755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19963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53161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852930" y="2016125"/>
            <a:ext cx="6778625" cy="3438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1555" y="2016125"/>
            <a:ext cx="253365" cy="3438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4920" y="2016125"/>
            <a:ext cx="1286510" cy="984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1850390" y="1445895"/>
            <a:ext cx="8321040" cy="427990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85039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6545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8051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31063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19557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42569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40750" y="1445895"/>
            <a:ext cx="1115060" cy="5702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850390" y="2016125"/>
            <a:ext cx="8321040" cy="3438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85039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2095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85699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18897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86359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519557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52755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19963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531610" y="5455285"/>
            <a:ext cx="668020" cy="2705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852930" y="2016125"/>
            <a:ext cx="6778625" cy="3438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631555" y="2016125"/>
            <a:ext cx="253365" cy="34385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8884920" y="2016125"/>
            <a:ext cx="1286510" cy="984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34290" y="-13335"/>
            <a:ext cx="12255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0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简介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96815" y="601345"/>
            <a:ext cx="180594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TSD</a:t>
            </a:r>
            <a:r>
              <a:rPr lang="zh-CN" altLang="en-US" sz="36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软件</a:t>
            </a:r>
            <a:endParaRPr lang="zh-CN" altLang="en-US" sz="3600" b="1">
              <a:solidFill>
                <a:schemeClr val="tx1"/>
              </a:solidFill>
              <a:latin typeface="+mj-lt"/>
              <a:ea typeface="+mj-lt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06320" y="1570355"/>
            <a:ext cx="9994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采集</a:t>
            </a:r>
            <a:endParaRPr lang="zh-CN" altLang="en-US" sz="3200" b="1">
              <a:solidFill>
                <a:schemeClr val="tx1"/>
              </a:solidFill>
              <a:latin typeface="+mj-lt"/>
              <a:ea typeface="+mj-lt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331835" y="1612900"/>
            <a:ext cx="9994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处理</a:t>
            </a:r>
            <a:endParaRPr lang="zh-CN" altLang="en-US" sz="3200" b="1">
              <a:solidFill>
                <a:schemeClr val="tx1"/>
              </a:solidFill>
              <a:latin typeface="+mj-lt"/>
              <a:ea typeface="+mj-lt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39800" y="2785110"/>
            <a:ext cx="17259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断面扫描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137535" y="2785110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空间扫描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126095" y="2371725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数据解析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471410" y="3177540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病害分析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660390" y="3177540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断面分析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37345" y="3177540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错台分析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02615" y="4428490"/>
            <a:ext cx="19431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/>
                </a:solidFill>
              </a:rPr>
              <a:t>按里程扫描</a:t>
            </a:r>
            <a:endParaRPr lang="zh-CN" altLang="en-US" sz="2400">
              <a:solidFill>
                <a:schemeClr val="tx1"/>
              </a:solidFill>
            </a:endParaRPr>
          </a:p>
          <a:p>
            <a:pPr algn="ctr"/>
            <a:r>
              <a:rPr lang="zh-CN" altLang="en-US" sz="2400">
                <a:solidFill>
                  <a:schemeClr val="tx1"/>
                </a:solidFill>
              </a:rPr>
              <a:t>截取断面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588260" y="4443730"/>
            <a:ext cx="5492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实时扫描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610860" y="4091305"/>
            <a:ext cx="9702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断面净空线图展示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471410" y="4091305"/>
            <a:ext cx="4559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洇湿病害预处理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26095" y="4180205"/>
            <a:ext cx="1238885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洇湿</a:t>
            </a:r>
            <a:r>
              <a:rPr lang="en-US" altLang="zh-CN" sz="2400">
                <a:solidFill>
                  <a:schemeClr val="tx1"/>
                </a:solidFill>
              </a:rPr>
              <a:t>&amp;</a:t>
            </a:r>
            <a:r>
              <a:rPr lang="zh-CN" altLang="en-US" sz="2400">
                <a:solidFill>
                  <a:schemeClr val="tx1"/>
                </a:solidFill>
              </a:rPr>
              <a:t>裂缝病害特定位置精确识别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568065" y="4244340"/>
            <a:ext cx="14020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点云数据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427095" y="4948555"/>
            <a:ext cx="170688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病害预识别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356610" y="5586095"/>
            <a:ext cx="212979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tx1"/>
                </a:solidFill>
              </a:rPr>
              <a:t>对应里程</a:t>
            </a:r>
            <a:r>
              <a:rPr lang="en-US" altLang="zh-CN" sz="2400">
                <a:solidFill>
                  <a:schemeClr val="tx1"/>
                </a:solidFill>
              </a:rPr>
              <a:t>/</a:t>
            </a:r>
            <a:r>
              <a:rPr lang="zh-CN" altLang="en-US" sz="2400">
                <a:solidFill>
                  <a:schemeClr val="tx1"/>
                </a:solidFill>
              </a:rPr>
              <a:t>环号净空线信息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0749280" y="4290695"/>
            <a:ext cx="45593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正射影像图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0972165" y="3178175"/>
            <a:ext cx="7950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模型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28" name="下箭头 27"/>
          <p:cNvSpPr/>
          <p:nvPr/>
        </p:nvSpPr>
        <p:spPr>
          <a:xfrm>
            <a:off x="1388110" y="3362325"/>
            <a:ext cx="485775" cy="81407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下箭头 28"/>
          <p:cNvSpPr/>
          <p:nvPr/>
        </p:nvSpPr>
        <p:spPr>
          <a:xfrm>
            <a:off x="3595370" y="3362325"/>
            <a:ext cx="485775" cy="81407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右大括号 29"/>
          <p:cNvSpPr/>
          <p:nvPr/>
        </p:nvSpPr>
        <p:spPr>
          <a:xfrm rot="16200000">
            <a:off x="2550795" y="1454150"/>
            <a:ext cx="511175" cy="1995805"/>
          </a:xfrm>
          <a:prstGeom prst="righ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右大括号 30"/>
          <p:cNvSpPr/>
          <p:nvPr/>
        </p:nvSpPr>
        <p:spPr>
          <a:xfrm rot="10800000">
            <a:off x="3068320" y="4464050"/>
            <a:ext cx="358775" cy="1548130"/>
          </a:xfrm>
          <a:prstGeom prst="rightBrace">
            <a:avLst>
              <a:gd name="adj1" fmla="val 8333"/>
              <a:gd name="adj2" fmla="val 50533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右大括号 31"/>
          <p:cNvSpPr/>
          <p:nvPr/>
        </p:nvSpPr>
        <p:spPr>
          <a:xfrm rot="16200000">
            <a:off x="5705475" y="-1560195"/>
            <a:ext cx="295275" cy="6050280"/>
          </a:xfrm>
          <a:prstGeom prst="righ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下箭头 33"/>
          <p:cNvSpPr/>
          <p:nvPr/>
        </p:nvSpPr>
        <p:spPr>
          <a:xfrm>
            <a:off x="8678545" y="2153920"/>
            <a:ext cx="325120" cy="308610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右大括号 34"/>
          <p:cNvSpPr/>
          <p:nvPr/>
        </p:nvSpPr>
        <p:spPr>
          <a:xfrm rot="16200000">
            <a:off x="8667115" y="480695"/>
            <a:ext cx="324485" cy="5068570"/>
          </a:xfrm>
          <a:prstGeom prst="rightBrace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右大括号 35"/>
          <p:cNvSpPr/>
          <p:nvPr/>
        </p:nvSpPr>
        <p:spPr>
          <a:xfrm rot="16200000">
            <a:off x="6097905" y="3371215"/>
            <a:ext cx="397510" cy="10033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572875" y="4364990"/>
            <a:ext cx="45593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>
                <a:solidFill>
                  <a:schemeClr val="tx1"/>
                </a:solidFill>
              </a:rPr>
              <a:t>点云模型</a:t>
            </a:r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416175" y="6109970"/>
            <a:ext cx="894080" cy="52197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仿宋" panose="02010609060101010101" charset="-122"/>
                <a:ea typeface="仿宋" panose="02010609060101010101" charset="-122"/>
                <a:cs typeface="+mj-lt"/>
                <a:sym typeface="+mn-ea"/>
              </a:rPr>
              <a:t>实时</a:t>
            </a:r>
            <a:endParaRPr lang="zh-CN" altLang="en-US" sz="28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仿宋" panose="02010609060101010101" charset="-122"/>
              <a:ea typeface="仿宋" panose="02010609060101010101" charset="-122"/>
              <a:cs typeface="+mj-lt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4290" y="570230"/>
            <a:ext cx="2631440" cy="82994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MS100</a:t>
            </a:r>
            <a:endParaRPr lang="en-US" altLang="zh-CN" sz="2400" b="1">
              <a:solidFill>
                <a:schemeClr val="tx1"/>
              </a:solidFill>
              <a:latin typeface="+mj-lt"/>
              <a:ea typeface="+mj-lt"/>
              <a:cs typeface="+mj-lt"/>
              <a:sym typeface="+mn-ea"/>
            </a:endParaRPr>
          </a:p>
          <a:p>
            <a:pPr algn="ctr"/>
            <a:r>
              <a:rPr lang="zh-CN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移动三维扫描系统</a:t>
            </a:r>
            <a:endParaRPr lang="zh-CN" altLang="zh-CN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7" name="上下箭头 36"/>
          <p:cNvSpPr/>
          <p:nvPr/>
        </p:nvSpPr>
        <p:spPr>
          <a:xfrm rot="16200000">
            <a:off x="3568065" y="86360"/>
            <a:ext cx="318135" cy="1797685"/>
          </a:xfrm>
          <a:prstGeom prst="upDown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右大括号 41"/>
          <p:cNvSpPr/>
          <p:nvPr/>
        </p:nvSpPr>
        <p:spPr>
          <a:xfrm rot="16200000">
            <a:off x="8058150" y="3390900"/>
            <a:ext cx="397510" cy="10033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3" name="右大括号 42"/>
          <p:cNvSpPr/>
          <p:nvPr/>
        </p:nvSpPr>
        <p:spPr>
          <a:xfrm rot="16200000">
            <a:off x="9742170" y="3371215"/>
            <a:ext cx="397510" cy="10033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右大括号 43"/>
          <p:cNvSpPr/>
          <p:nvPr/>
        </p:nvSpPr>
        <p:spPr>
          <a:xfrm rot="16200000">
            <a:off x="11170920" y="3390900"/>
            <a:ext cx="397510" cy="100330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矩形 15"/>
          <p:cNvSpPr/>
          <p:nvPr/>
        </p:nvSpPr>
        <p:spPr>
          <a:xfrm>
            <a:off x="654685" y="652780"/>
            <a:ext cx="10882630" cy="57556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54685" y="897890"/>
            <a:ext cx="1710690" cy="55111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菜单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64740" y="896620"/>
            <a:ext cx="9172575" cy="4723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54050" y="652780"/>
            <a:ext cx="1369695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/>
              <a:t>项目管理</a:t>
            </a:r>
            <a:endParaRPr lang="zh-CN" altLang="zh-CN"/>
          </a:p>
        </p:txBody>
      </p:sp>
      <p:sp>
        <p:nvSpPr>
          <p:cNvPr id="29" name="矩形 28"/>
          <p:cNvSpPr/>
          <p:nvPr/>
        </p:nvSpPr>
        <p:spPr>
          <a:xfrm>
            <a:off x="2023745" y="652780"/>
            <a:ext cx="1438275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采集</a:t>
            </a: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462020" y="653415"/>
            <a:ext cx="1438275" cy="2425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数据解析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900295" y="653415"/>
            <a:ext cx="1438275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成果分析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338570" y="652780"/>
            <a:ext cx="1438275" cy="2444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成果展示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776845" y="652780"/>
            <a:ext cx="1438275" cy="2444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设置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矩形 7"/>
          <p:cNvSpPr/>
          <p:nvPr/>
        </p:nvSpPr>
        <p:spPr>
          <a:xfrm>
            <a:off x="654050" y="652780"/>
            <a:ext cx="1369695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/>
              <a:t>项目管理</a:t>
            </a:r>
            <a:endParaRPr lang="zh-CN" altLang="zh-CN"/>
          </a:p>
        </p:txBody>
      </p:sp>
      <p:sp>
        <p:nvSpPr>
          <p:cNvPr id="29" name="矩形 28"/>
          <p:cNvSpPr/>
          <p:nvPr/>
        </p:nvSpPr>
        <p:spPr>
          <a:xfrm>
            <a:off x="2023745" y="652780"/>
            <a:ext cx="1438275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采集</a:t>
            </a: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462020" y="653415"/>
            <a:ext cx="1438275" cy="24257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数据解析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900295" y="653415"/>
            <a:ext cx="1438275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成果分析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338570" y="652780"/>
            <a:ext cx="1438275" cy="2444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成果展示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776845" y="652780"/>
            <a:ext cx="1438275" cy="2444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设置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900295" y="897255"/>
            <a:ext cx="1437640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 sz="1400"/>
              <a:t>断面分析</a:t>
            </a:r>
            <a:endParaRPr lang="zh-CN" altLang="zh-CN" sz="1400"/>
          </a:p>
        </p:txBody>
      </p:sp>
      <p:sp>
        <p:nvSpPr>
          <p:cNvPr id="4" name="矩形 3"/>
          <p:cNvSpPr/>
          <p:nvPr/>
        </p:nvSpPr>
        <p:spPr>
          <a:xfrm>
            <a:off x="4900295" y="1141095"/>
            <a:ext cx="1437640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 sz="1400"/>
              <a:t>病害分析</a:t>
            </a:r>
            <a:endParaRPr lang="zh-CN" altLang="zh-CN" sz="1400"/>
          </a:p>
        </p:txBody>
      </p:sp>
      <p:sp>
        <p:nvSpPr>
          <p:cNvPr id="5" name="矩形 4"/>
          <p:cNvSpPr/>
          <p:nvPr/>
        </p:nvSpPr>
        <p:spPr>
          <a:xfrm>
            <a:off x="3462020" y="895985"/>
            <a:ext cx="1438910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 sz="1000"/>
              <a:t>空间扫描数据分析</a:t>
            </a:r>
            <a:endParaRPr lang="zh-CN" altLang="zh-CN" sz="1000"/>
          </a:p>
        </p:txBody>
      </p:sp>
      <p:sp>
        <p:nvSpPr>
          <p:cNvPr id="7" name="矩形 6"/>
          <p:cNvSpPr/>
          <p:nvPr/>
        </p:nvSpPr>
        <p:spPr>
          <a:xfrm>
            <a:off x="3462020" y="1141095"/>
            <a:ext cx="1438910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 sz="1000"/>
              <a:t>断面扫描数据分析</a:t>
            </a:r>
            <a:endParaRPr lang="zh-CN" altLang="zh-CN" sz="1000"/>
          </a:p>
        </p:txBody>
      </p:sp>
      <p:sp>
        <p:nvSpPr>
          <p:cNvPr id="9" name="矩形 8"/>
          <p:cNvSpPr/>
          <p:nvPr/>
        </p:nvSpPr>
        <p:spPr>
          <a:xfrm>
            <a:off x="584835" y="1567180"/>
            <a:ext cx="1438910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 sz="1200"/>
              <a:t>项目管理</a:t>
            </a:r>
            <a:endParaRPr lang="zh-CN" altLang="zh-CN" sz="1200"/>
          </a:p>
        </p:txBody>
      </p:sp>
      <p:sp>
        <p:nvSpPr>
          <p:cNvPr id="10" name="矩形 9"/>
          <p:cNvSpPr/>
          <p:nvPr/>
        </p:nvSpPr>
        <p:spPr>
          <a:xfrm>
            <a:off x="883285" y="2802255"/>
            <a:ext cx="1438910" cy="2438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 sz="1000"/>
              <a:t>空间扫描数据分析</a:t>
            </a:r>
            <a:endParaRPr lang="zh-CN" altLang="zh-CN" sz="1000"/>
          </a:p>
        </p:txBody>
      </p:sp>
    </p:spTree>
    <p:custDataLst>
      <p:tags r:id="rId1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5965" y="883920"/>
            <a:ext cx="66294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TSD</a:t>
            </a:r>
            <a:r>
              <a:rPr lang="zh-CN" altLang="en-US"/>
              <a:t>软件设置：</a:t>
            </a:r>
            <a:endParaRPr lang="en-US" altLang="zh-CN"/>
          </a:p>
          <a:p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51460" y="271780"/>
            <a:ext cx="19526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20190806</a:t>
            </a:r>
            <a:r>
              <a:rPr lang="zh-CN" altLang="en-US"/>
              <a:t>记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56235" y="2496820"/>
            <a:ext cx="19526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超欠挖软件设置：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484755" y="1877060"/>
            <a:ext cx="515810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设置：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操作说明：</a:t>
            </a:r>
            <a:endParaRPr lang="zh-CN" altLang="en-US"/>
          </a:p>
          <a:p>
            <a:r>
              <a:rPr lang="zh-CN" altLang="en-US"/>
              <a:t>软件介绍</a:t>
            </a:r>
            <a:endParaRPr lang="zh-CN" altLang="en-US"/>
          </a:p>
          <a:p>
            <a:r>
              <a:rPr lang="zh-CN" altLang="en-US"/>
              <a:t>参数说明</a:t>
            </a:r>
            <a:endParaRPr lang="zh-CN" altLang="en-US"/>
          </a:p>
          <a:p>
            <a:r>
              <a:rPr lang="zh-CN" altLang="en-US"/>
              <a:t>操作步骤</a:t>
            </a:r>
            <a:r>
              <a:rPr lang="en-US" altLang="zh-CN"/>
              <a:t>1234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参数设置：</a:t>
            </a:r>
            <a:endParaRPr lang="zh-CN" altLang="en-US"/>
          </a:p>
          <a:p>
            <a:r>
              <a:rPr lang="zh-CN" altLang="en-US"/>
              <a:t>默认项目设置</a:t>
            </a:r>
            <a:endParaRPr lang="zh-CN" altLang="en-US"/>
          </a:p>
          <a:p>
            <a:r>
              <a:rPr lang="zh-CN" altLang="en-US"/>
              <a:t>界面自定义</a:t>
            </a:r>
            <a:endParaRPr lang="zh-CN" altLang="en-US"/>
          </a:p>
          <a:p>
            <a:r>
              <a:rPr lang="zh-CN" altLang="en-US"/>
              <a:t>输出报表自定义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关于软件：</a:t>
            </a:r>
            <a:endParaRPr lang="zh-CN" altLang="en-US"/>
          </a:p>
          <a:p>
            <a:r>
              <a:rPr lang="zh-CN" altLang="en-US"/>
              <a:t>联系开发公司</a:t>
            </a:r>
            <a:endParaRPr lang="zh-CN" altLang="en-US"/>
          </a:p>
          <a:p>
            <a:r>
              <a:rPr lang="zh-CN" altLang="en-US"/>
              <a:t>更新</a:t>
            </a:r>
            <a:endParaRPr lang="zh-CN" altLang="en-US"/>
          </a:p>
          <a:p>
            <a:r>
              <a:rPr lang="zh-CN" altLang="en-US"/>
              <a:t>检查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9455" y="537210"/>
            <a:ext cx="6629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测试计划：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19455" y="1630680"/>
            <a:ext cx="662940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8</a:t>
            </a:r>
            <a:r>
              <a:rPr lang="zh-CN" altLang="en-US"/>
              <a:t>月份：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2</a:t>
            </a:r>
            <a:r>
              <a:rPr lang="zh-CN" altLang="en-US"/>
              <a:t>日超欠挖测试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5</a:t>
            </a:r>
            <a:r>
              <a:rPr lang="zh-CN" altLang="en-US"/>
              <a:t>日</a:t>
            </a:r>
            <a:r>
              <a:rPr lang="en-US" altLang="zh-CN"/>
              <a:t>TSD</a:t>
            </a:r>
            <a:r>
              <a:rPr lang="zh-CN" altLang="en-US"/>
              <a:t>测试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6</a:t>
            </a:r>
            <a:r>
              <a:rPr lang="zh-CN" altLang="en-US"/>
              <a:t>日</a:t>
            </a:r>
            <a:r>
              <a:rPr lang="en-US" altLang="zh-CN"/>
              <a:t>TSD</a:t>
            </a:r>
            <a:r>
              <a:rPr lang="zh-CN" altLang="en-US"/>
              <a:t>测试</a:t>
            </a:r>
            <a:endParaRPr lang="zh-CN" altLang="en-US"/>
          </a:p>
          <a:p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8</a:t>
            </a:r>
            <a:r>
              <a:rPr lang="zh-CN" altLang="en-US"/>
              <a:t>日小车测试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27680" y="1630680"/>
            <a:ext cx="524256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扫描仪数据分别在超欠挖软件与全站仪后处理软件，应用同套设计参数下断面超欠差在</a:t>
            </a:r>
            <a:r>
              <a:rPr lang="en-US" altLang="zh-CN"/>
              <a:t>1mm</a:t>
            </a:r>
            <a:r>
              <a:rPr lang="zh-CN" altLang="en-US"/>
              <a:t>以内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53160" y="4083050"/>
            <a:ext cx="68446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超欠挖软件与全站仪进行</a:t>
            </a:r>
            <a:r>
              <a:rPr lang="en-US" altLang="zh-CN"/>
              <a:t>3</a:t>
            </a:r>
            <a:r>
              <a:rPr lang="zh-CN" altLang="en-US"/>
              <a:t>次以上</a:t>
            </a:r>
            <a:r>
              <a:rPr lang="zh-CN" altLang="en-US"/>
              <a:t>比测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81050" y="3622675"/>
            <a:ext cx="2432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今</a:t>
            </a:r>
            <a:r>
              <a:rPr lang="en-US" altLang="zh-CN"/>
              <a:t>-8</a:t>
            </a:r>
            <a:r>
              <a:rPr lang="zh-CN" altLang="en-US"/>
              <a:t>月底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153160" y="4588510"/>
            <a:ext cx="101898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TSD</a:t>
            </a:r>
            <a:r>
              <a:rPr lang="zh-CN" altLang="en-US"/>
              <a:t>测试：</a:t>
            </a:r>
            <a:endParaRPr lang="zh-CN" altLang="en-US"/>
          </a:p>
          <a:p>
            <a:r>
              <a:rPr lang="zh-CN" altLang="en-US"/>
              <a:t>实时显示测试（使用多台电脑进行比测）</a:t>
            </a:r>
            <a:endParaRPr lang="zh-CN" altLang="en-US"/>
          </a:p>
          <a:p>
            <a:r>
              <a:rPr lang="zh-CN" altLang="en-US"/>
              <a:t>配合小车测试高速行驶下参数如何配合数据质量最高，得到数据质量与扫描仪参数</a:t>
            </a:r>
            <a:r>
              <a:rPr lang="en-US" altLang="zh-CN"/>
              <a:t>&amp;</a:t>
            </a:r>
            <a:r>
              <a:rPr lang="zh-CN" altLang="en-US"/>
              <a:t>小车速度的关系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9455" y="537210"/>
            <a:ext cx="6629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测试计划：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719455" y="1102360"/>
            <a:ext cx="24326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8</a:t>
            </a:r>
            <a:r>
              <a:rPr lang="zh-CN" altLang="en-US"/>
              <a:t>月份：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81050" y="2091055"/>
            <a:ext cx="68446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超欠挖软件与全站仪进行多次比测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9455" y="3093720"/>
            <a:ext cx="1018984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TSD</a:t>
            </a:r>
            <a:r>
              <a:rPr lang="zh-CN" altLang="en-US"/>
              <a:t>测试：</a:t>
            </a:r>
            <a:endParaRPr lang="zh-CN" altLang="en-US"/>
          </a:p>
          <a:p>
            <a:r>
              <a:rPr lang="zh-CN" altLang="en-US"/>
              <a:t>实时显示测试（使用多台电脑进行比测）</a:t>
            </a:r>
            <a:endParaRPr lang="zh-CN" altLang="en-US"/>
          </a:p>
          <a:p>
            <a:r>
              <a:rPr lang="zh-CN" altLang="en-US"/>
              <a:t>配合小车测试高速行驶下参数如何配合数据质量最高，得到数据质量与扫描仪参数</a:t>
            </a:r>
            <a:r>
              <a:rPr lang="en-US" altLang="zh-CN"/>
              <a:t>&amp;</a:t>
            </a:r>
            <a:r>
              <a:rPr lang="zh-CN" altLang="en-US"/>
              <a:t>小车速度的关系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19455" y="537210"/>
            <a:ext cx="6629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超欠挖改进方案：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19455" y="1622425"/>
            <a:ext cx="2606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8</a:t>
            </a:r>
            <a:r>
              <a:rPr lang="zh-CN" altLang="en-US"/>
              <a:t>月</a:t>
            </a:r>
            <a:r>
              <a:rPr lang="en-US" altLang="zh-CN"/>
              <a:t>8</a:t>
            </a:r>
            <a:r>
              <a:rPr lang="zh-CN" altLang="en-US"/>
              <a:t>日访中隧总结：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99820" y="2185035"/>
            <a:ext cx="69850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1.</a:t>
            </a:r>
            <a:r>
              <a:rPr lang="zh-CN" altLang="en-US"/>
              <a:t>需求：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）同段数据支持两次扫描拼接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）界面上可自由选择同项目下，相应里程范围的超欠分布显示、多次扫描结果一同显示、点选欠挖范围并得到对应</a:t>
            </a:r>
            <a:r>
              <a:rPr lang="en-US" altLang="zh-CN"/>
              <a:t>X(N)Y(E)Z</a:t>
            </a:r>
            <a:r>
              <a:rPr lang="zh-CN" altLang="en-US"/>
              <a:t>坐标（欠挖面积是不必要的，重要的欠挖位置信息）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）左侧菜单栏，功能应有尽有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099820" y="4327525"/>
            <a:ext cx="38290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三维模型可清晰看到点的分布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" name="文本框 35"/>
          <p:cNvSpPr txBox="1"/>
          <p:nvPr/>
        </p:nvSpPr>
        <p:spPr>
          <a:xfrm>
            <a:off x="5636260" y="2347595"/>
            <a:ext cx="15671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600"/>
              <a:t>1</a:t>
            </a:r>
            <a:endParaRPr lang="en-US" altLang="zh-CN" sz="9600"/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矩形 25"/>
          <p:cNvSpPr/>
          <p:nvPr/>
        </p:nvSpPr>
        <p:spPr>
          <a:xfrm>
            <a:off x="1064895" y="1099820"/>
            <a:ext cx="9159240" cy="5073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823845" y="1383665"/>
            <a:ext cx="7400290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4895" y="1383030"/>
            <a:ext cx="1758315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311400" y="110045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930650" y="110045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25865" y="110045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53910" y="109918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62270" y="10998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831975" y="48260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启动页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504315" y="370967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菜单栏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494020" y="3244850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项目管理页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1137285" y="1056640"/>
            <a:ext cx="12465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项目管理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101330" y="1056640"/>
            <a:ext cx="806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设置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8898890" y="1056640"/>
            <a:ext cx="8064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帮助</a:t>
            </a: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064895" y="138303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504315" y="19507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任务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504315" y="166687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1504315" y="251841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任务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831975" y="223456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XX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矩形 25"/>
          <p:cNvSpPr/>
          <p:nvPr/>
        </p:nvSpPr>
        <p:spPr>
          <a:xfrm>
            <a:off x="1064895" y="1099820"/>
            <a:ext cx="9159240" cy="5073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4895" y="1383030"/>
            <a:ext cx="1758315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2273300" y="110045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15740" y="110045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62270" y="10998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823210" y="1383665"/>
            <a:ext cx="7400290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831975" y="48260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启动页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494020" y="3244850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任务管理页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64895" y="138303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项目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4315" y="19507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1504315" y="166687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1504315" y="251841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1831975" y="223456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XX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2823845" y="1383665"/>
            <a:ext cx="238252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5206365" y="1383030"/>
            <a:ext cx="242951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635875" y="1384300"/>
            <a:ext cx="242951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105535" y="1058545"/>
            <a:ext cx="1278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矩形 25"/>
          <p:cNvSpPr/>
          <p:nvPr/>
        </p:nvSpPr>
        <p:spPr>
          <a:xfrm>
            <a:off x="1064895" y="1099820"/>
            <a:ext cx="9159240" cy="5073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4895" y="1383030"/>
            <a:ext cx="1758315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312035" y="109918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090670" y="109918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62270" y="10998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2823210" y="1383665"/>
            <a:ext cx="7400290" cy="47904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831975" y="48260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启动页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312410" y="2150110"/>
            <a:ext cx="15671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中线设置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064895" y="138303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4315" y="19507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1504315" y="166687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中线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504315" y="251841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1831975" y="223456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XX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2823210" y="1665605"/>
            <a:ext cx="96647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790315" y="1668145"/>
            <a:ext cx="79248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2795" y="1665605"/>
            <a:ext cx="98298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565775" y="1665605"/>
            <a:ext cx="98298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6548755" y="1668145"/>
            <a:ext cx="98298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7531735" y="1665605"/>
            <a:ext cx="98298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14715" y="1668145"/>
            <a:ext cx="98298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823210" y="3613150"/>
            <a:ext cx="7399655" cy="25609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中线线形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823210" y="1383030"/>
            <a:ext cx="1125855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平曲线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3949065" y="1383030"/>
            <a:ext cx="116205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竖曲线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05535" y="1058545"/>
            <a:ext cx="1278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430" y="25400"/>
            <a:ext cx="20421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软件流程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1080" y="316230"/>
            <a:ext cx="5727065" cy="32219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005" y="1758950"/>
            <a:ext cx="521589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项目创建</a:t>
            </a:r>
            <a:r>
              <a:rPr lang="en-US" altLang="zh-CN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设备连接</a:t>
            </a:r>
            <a:r>
              <a:rPr lang="en-US" altLang="zh-CN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90" y="1210945"/>
            <a:ext cx="22244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现场实施：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7005" y="2746375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后处理：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390" y="4206240"/>
            <a:ext cx="848233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数据解析</a:t>
            </a:r>
            <a:r>
              <a:rPr lang="en-US" altLang="zh-CN" sz="3200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病害分析</a:t>
            </a:r>
            <a:r>
              <a:rPr lang="en-US" altLang="zh-CN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模型（带病害影像图）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 rot="3600000">
            <a:off x="1130935" y="4733290"/>
            <a:ext cx="82232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000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endParaRPr lang="en-US" altLang="zh-CN" sz="4000" b="1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7005" y="5523865"/>
            <a:ext cx="467423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模型（不带病害影像图）</a:t>
            </a:r>
            <a:endParaRPr lang="en-US" altLang="zh-CN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7005" y="6107430"/>
            <a:ext cx="450342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三维点云数据</a:t>
            </a:r>
            <a:r>
              <a:rPr lang="en-US" altLang="zh-CN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断面图表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150110" y="3329940"/>
            <a:ext cx="219710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洇湿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裂缝识别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 rot="16200000">
            <a:off x="2727325" y="3594100"/>
            <a:ext cx="76390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&lt;&gt;</a:t>
            </a:r>
            <a:endParaRPr lang="en-US" altLang="zh-CN" sz="2400" b="1"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850640" y="2266950"/>
            <a:ext cx="19697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0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主要为空间扫描</a:t>
            </a:r>
            <a:endParaRPr lang="zh-CN" altLang="en-US" sz="20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矩形 25"/>
          <p:cNvSpPr/>
          <p:nvPr/>
        </p:nvSpPr>
        <p:spPr>
          <a:xfrm>
            <a:off x="1064895" y="1099820"/>
            <a:ext cx="9159240" cy="5073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4895" y="1383030"/>
            <a:ext cx="1758315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251075" y="10998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10355" y="110109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62270" y="10998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703320" y="1383030"/>
            <a:ext cx="6520815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027555" y="44450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采集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64945" y="370967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菜单栏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962650" y="3244850"/>
            <a:ext cx="10852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影像图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2823210" y="138303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FF0000"/>
                </a:solidFill>
              </a:rPr>
              <a:t>导入数据</a:t>
            </a:r>
            <a:endParaRPr lang="zh-CN" altLang="en-US" sz="100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823845" y="166687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处理数据</a:t>
            </a:r>
            <a:endParaRPr lang="zh-CN" altLang="en-US" sz="1000"/>
          </a:p>
        </p:txBody>
      </p:sp>
      <p:sp>
        <p:nvSpPr>
          <p:cNvPr id="12" name="矩形 11"/>
          <p:cNvSpPr/>
          <p:nvPr/>
        </p:nvSpPr>
        <p:spPr>
          <a:xfrm>
            <a:off x="2823210" y="1950720"/>
            <a:ext cx="879475" cy="453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清除匹配</a:t>
            </a:r>
            <a:endParaRPr lang="zh-CN" altLang="en-US" sz="1000"/>
          </a:p>
          <a:p>
            <a:pPr algn="ctr"/>
            <a:r>
              <a:rPr lang="zh-CN" altLang="en-US" sz="1000"/>
              <a:t>坐标信息</a:t>
            </a:r>
            <a:endParaRPr lang="zh-CN" altLang="en-US" sz="1000"/>
          </a:p>
        </p:txBody>
      </p:sp>
      <p:sp>
        <p:nvSpPr>
          <p:cNvPr id="13" name="矩形 12"/>
          <p:cNvSpPr/>
          <p:nvPr/>
        </p:nvSpPr>
        <p:spPr>
          <a:xfrm>
            <a:off x="2823845" y="2404110"/>
            <a:ext cx="879475" cy="4533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手动标注</a:t>
            </a:r>
            <a:endParaRPr lang="zh-CN" altLang="en-US" sz="1000"/>
          </a:p>
          <a:p>
            <a:pPr algn="ctr"/>
            <a:r>
              <a:rPr lang="zh-CN" altLang="en-US" sz="1000"/>
              <a:t>靶球球心</a:t>
            </a:r>
            <a:endParaRPr lang="zh-CN" altLang="en-US" sz="1000"/>
          </a:p>
        </p:txBody>
      </p:sp>
      <p:sp>
        <p:nvSpPr>
          <p:cNvPr id="14" name="矩形 13"/>
          <p:cNvSpPr/>
          <p:nvPr/>
        </p:nvSpPr>
        <p:spPr>
          <a:xfrm>
            <a:off x="1064895" y="138303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04315" y="19507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任务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04315" y="166687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1504315" y="277241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1831975" y="223456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831975" y="248856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XX</a:t>
            </a:r>
            <a:endParaRPr lang="en-US" altLang="zh-CN"/>
          </a:p>
        </p:txBody>
      </p:sp>
      <p:sp>
        <p:nvSpPr>
          <p:cNvPr id="20" name="文本框 19"/>
          <p:cNvSpPr txBox="1"/>
          <p:nvPr/>
        </p:nvSpPr>
        <p:spPr>
          <a:xfrm>
            <a:off x="1105535" y="1058545"/>
            <a:ext cx="1278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矩形 25"/>
          <p:cNvSpPr/>
          <p:nvPr/>
        </p:nvSpPr>
        <p:spPr>
          <a:xfrm>
            <a:off x="1064895" y="1099820"/>
            <a:ext cx="9159240" cy="5073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4895" y="1383030"/>
            <a:ext cx="1927860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383790" y="110045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147820" y="10998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462270" y="10998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2992120" y="2943225"/>
            <a:ext cx="7232015" cy="32308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027555" y="44450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成果页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77645" y="431419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菜单栏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5610860" y="4152265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64895" y="138303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04315" y="19507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任务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04315" y="166687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504315" y="277241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1831975" y="223456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断面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831975" y="248856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XX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992755" y="1384300"/>
            <a:ext cx="82296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815715" y="1384300"/>
            <a:ext cx="82296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611370" y="1383030"/>
            <a:ext cx="82296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434330" y="1383030"/>
            <a:ext cx="82296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57290" y="1384300"/>
            <a:ext cx="82296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401175" y="1383030"/>
            <a:ext cx="82296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7080250" y="1383030"/>
            <a:ext cx="82296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7903210" y="1383030"/>
            <a:ext cx="82296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726170" y="1383030"/>
            <a:ext cx="822960" cy="2825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105535" y="1058545"/>
            <a:ext cx="1278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矩形 25"/>
          <p:cNvSpPr/>
          <p:nvPr/>
        </p:nvSpPr>
        <p:spPr>
          <a:xfrm>
            <a:off x="1064895" y="1099820"/>
            <a:ext cx="9159240" cy="5073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064895" y="1383030"/>
            <a:ext cx="1927860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413635" y="10998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245610" y="10998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082665" y="110109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992755" y="1383665"/>
            <a:ext cx="1483995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4476750" y="1383665"/>
            <a:ext cx="3723005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200390" y="1383665"/>
            <a:ext cx="2023745" cy="47904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2027555" y="44450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成果页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77645" y="431419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菜单栏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5544820" y="3244850"/>
            <a:ext cx="2161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超欠分布图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3293110" y="3244850"/>
            <a:ext cx="9525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里程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8453120" y="324485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064895" y="138303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504315" y="195072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任务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504315" y="166687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1504315" y="2772410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0" name="矩形 9"/>
          <p:cNvSpPr/>
          <p:nvPr/>
        </p:nvSpPr>
        <p:spPr>
          <a:xfrm>
            <a:off x="1831975" y="223456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831975" y="2488565"/>
            <a:ext cx="879475" cy="28384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rgbClr val="FF0000"/>
                </a:solidFill>
              </a:rPr>
              <a:t>XX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5535" y="1058545"/>
            <a:ext cx="127825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" name="文本框 35"/>
          <p:cNvSpPr txBox="1"/>
          <p:nvPr/>
        </p:nvSpPr>
        <p:spPr>
          <a:xfrm>
            <a:off x="5636260" y="2347595"/>
            <a:ext cx="15671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600"/>
              <a:t>2</a:t>
            </a:r>
            <a:endParaRPr lang="en-US" altLang="zh-CN" sz="9600"/>
          </a:p>
        </p:txBody>
      </p:sp>
    </p:spTree>
    <p:custDataLst>
      <p:tags r:id="rId1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40435" y="19939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启动页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项目管理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采集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4797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9448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4965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891665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428365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965065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501765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924165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时间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5496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新建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89166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42836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96506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50176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选择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40435" y="19939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启动页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项目管理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采集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4797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处理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09448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4965" y="1104265"/>
            <a:ext cx="12465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导入数据</a:t>
            </a: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601470" y="1104265"/>
            <a:ext cx="12465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清除匹配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847975" y="1104265"/>
            <a:ext cx="12465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计算处理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094480" y="1104265"/>
            <a:ext cx="12465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手动标记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40435" y="19939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启动页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项目管理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采集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4797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处理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9448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" name="文本框 35"/>
          <p:cNvSpPr txBox="1"/>
          <p:nvPr/>
        </p:nvSpPr>
        <p:spPr>
          <a:xfrm>
            <a:off x="5636260" y="2347595"/>
            <a:ext cx="156718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9600"/>
              <a:t>3</a:t>
            </a:r>
            <a:endParaRPr lang="en-US" altLang="zh-CN" sz="9600"/>
          </a:p>
        </p:txBody>
      </p:sp>
    </p:spTree>
    <p:custDataLst>
      <p:tags r:id="rId1"/>
    </p:custData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40435" y="19939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启动页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项目管理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数据采集处理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54965" y="1104265"/>
            <a:ext cx="2104390" cy="54711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628265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164965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701665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7238365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775065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354965" y="1104265"/>
            <a:ext cx="79184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项目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54965" y="2266315"/>
            <a:ext cx="79184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727075" y="1491615"/>
            <a:ext cx="87439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727075" y="1878965"/>
            <a:ext cx="87439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2459355" y="344360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《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70166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进入项目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23836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中线设置</a:t>
            </a: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62826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新建项目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16496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删除项目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653030" y="149161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项目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653030" y="187896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653030" y="226631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164965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未选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164965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未选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164965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未选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702300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中线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5702300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702300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239635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默认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239635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237730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8774430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rgbClr val="92D050"/>
                </a:solidFill>
              </a:rPr>
              <a:t>0808 12:00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776970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776970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877443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/>
              <a:t>默认断面设置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40435" y="199390"/>
            <a:ext cx="1470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项目管理页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项目管理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数据采集处理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982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349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16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进入项目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中线设置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新建项目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删除项目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47700" y="1482090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项目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7700" y="1869440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7700" y="2256790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59635" y="14820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未选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159635" y="186944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未选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59635" y="22567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未选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696970" y="14820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中线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96970" y="186944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96970" y="22567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234305" y="14820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默认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234305" y="186944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2400" y="22567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769100" y="14820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rgbClr val="92D050"/>
                </a:solidFill>
              </a:rPr>
              <a:t>0808 12:00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71640" y="186944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1640" y="22567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6910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/>
              <a:t>默认断面设置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1862455" y="608965"/>
            <a:ext cx="793686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TSD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软件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扫描方式包括断面扫描和空间扫描</a:t>
            </a:r>
            <a:endParaRPr lang="zh-CN" altLang="en-US" sz="3200" b="1">
              <a:solidFill>
                <a:schemeClr val="tx1"/>
              </a:solidFill>
              <a:latin typeface="+mj-lt"/>
              <a:ea typeface="+mj-lt"/>
              <a:cs typeface="+mj-lt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9980" y="2241550"/>
            <a:ext cx="7030720" cy="39554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23520" y="1350645"/>
            <a:ext cx="365061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断面扫描：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（小车停）</a:t>
            </a:r>
            <a:r>
              <a:rPr lang="en-US" altLang="zh-CN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开始扫描</a:t>
            </a:r>
            <a:r>
              <a:rPr lang="en-US" altLang="zh-CN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扫描结束</a:t>
            </a:r>
            <a:r>
              <a:rPr lang="en-US" altLang="zh-CN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endParaRPr lang="en-US" altLang="zh-CN" sz="32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小车前进一定里程</a:t>
            </a:r>
            <a:r>
              <a:rPr lang="en-US" altLang="zh-CN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小车停</a:t>
            </a:r>
            <a:r>
              <a:rPr lang="en-US" altLang="zh-CN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（重复）</a:t>
            </a:r>
            <a:endParaRPr lang="zh-CN" altLang="en-US" sz="32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3195" y="4135755"/>
            <a:ext cx="3890010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空间扫描：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（小车停）</a:t>
            </a:r>
            <a:r>
              <a:rPr lang="en-US" altLang="zh-CN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开始扫描</a:t>
            </a:r>
            <a:r>
              <a:rPr lang="en-US" altLang="zh-CN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+</a:t>
            </a:r>
            <a:r>
              <a:rPr lang="zh-CN" altLang="en-US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小车前进</a:t>
            </a:r>
            <a:r>
              <a:rPr lang="en-US" altLang="zh-CN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扫描停止</a:t>
            </a:r>
            <a:r>
              <a:rPr lang="en-US" altLang="zh-CN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小车停止</a:t>
            </a:r>
            <a:endParaRPr lang="zh-CN" altLang="en-US" sz="3200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430" y="25400"/>
            <a:ext cx="20421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软件流程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项目管理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数据采集处理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982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349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16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进入项目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中线设置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新建项目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删除项目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4840" y="1104265"/>
            <a:ext cx="11155045" cy="5083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平曲线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竖曲线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24840" y="1491615"/>
            <a:ext cx="11155045" cy="2981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966335" y="5040630"/>
            <a:ext cx="1597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平曲线形图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48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交点法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932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248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交点名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7932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桩号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9616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N(X)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1300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E(Y)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52984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R</a:t>
            </a:r>
            <a:endParaRPr lang="en-US" altLang="zh-CN"/>
          </a:p>
        </p:txBody>
      </p:sp>
      <p:sp>
        <p:nvSpPr>
          <p:cNvPr id="31" name="矩形 30"/>
          <p:cNvSpPr/>
          <p:nvPr/>
        </p:nvSpPr>
        <p:spPr>
          <a:xfrm>
            <a:off x="64668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Ls1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6352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Ls2</a:t>
            </a:r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29616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</a:t>
            </a: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300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导出</a:t>
            </a:r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2984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保存</a:t>
            </a: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803640" y="1491615"/>
            <a:ext cx="81978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Rs1</a:t>
            </a:r>
            <a:endParaRPr lang="en-US" altLang="zh-CN"/>
          </a:p>
        </p:txBody>
      </p:sp>
      <p:sp>
        <p:nvSpPr>
          <p:cNvPr id="39" name="矩形 38"/>
          <p:cNvSpPr/>
          <p:nvPr/>
        </p:nvSpPr>
        <p:spPr>
          <a:xfrm>
            <a:off x="9623425" y="1491615"/>
            <a:ext cx="7620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Rs2</a:t>
            </a:r>
            <a:endParaRPr lang="en-US" altLang="zh-CN"/>
          </a:p>
        </p:txBody>
      </p:sp>
      <p:sp>
        <p:nvSpPr>
          <p:cNvPr id="40" name="矩形 39"/>
          <p:cNvSpPr/>
          <p:nvPr/>
        </p:nvSpPr>
        <p:spPr>
          <a:xfrm>
            <a:off x="10385425" y="1491615"/>
            <a:ext cx="70675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T1</a:t>
            </a:r>
            <a:endParaRPr lang="en-US" altLang="zh-CN"/>
          </a:p>
        </p:txBody>
      </p:sp>
      <p:sp>
        <p:nvSpPr>
          <p:cNvPr id="41" name="矩形 40"/>
          <p:cNvSpPr/>
          <p:nvPr/>
        </p:nvSpPr>
        <p:spPr>
          <a:xfrm>
            <a:off x="11092180" y="1491615"/>
            <a:ext cx="70675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T2</a:t>
            </a:r>
            <a:endParaRPr lang="en-US" altLang="zh-CN"/>
          </a:p>
        </p:txBody>
      </p:sp>
      <p:sp>
        <p:nvSpPr>
          <p:cNvPr id="45" name="矩形 44"/>
          <p:cNvSpPr/>
          <p:nvPr/>
        </p:nvSpPr>
        <p:spPr>
          <a:xfrm>
            <a:off x="6248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7932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29616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1300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5298440" y="1831975"/>
            <a:ext cx="1168400" cy="3403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466840" y="1831975"/>
            <a:ext cx="1168400" cy="3403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635240" y="1831975"/>
            <a:ext cx="1168400" cy="34036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8803640" y="1831975"/>
            <a:ext cx="819785" cy="340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9623425" y="1831975"/>
            <a:ext cx="762635" cy="340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2" name="矩形 51"/>
          <p:cNvSpPr/>
          <p:nvPr/>
        </p:nvSpPr>
        <p:spPr>
          <a:xfrm>
            <a:off x="10385425" y="1831975"/>
            <a:ext cx="707390" cy="340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3" name="矩形 52"/>
          <p:cNvSpPr/>
          <p:nvPr/>
        </p:nvSpPr>
        <p:spPr>
          <a:xfrm>
            <a:off x="11092180" y="1831975"/>
            <a:ext cx="688340" cy="340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7" name="矩形 76"/>
          <p:cNvSpPr/>
          <p:nvPr/>
        </p:nvSpPr>
        <p:spPr>
          <a:xfrm>
            <a:off x="64668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重命名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548640" y="171450"/>
            <a:ext cx="3293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项目管理页</a:t>
            </a:r>
            <a:r>
              <a:rPr lang="en-US" altLang="zh-CN"/>
              <a:t>——</a:t>
            </a:r>
            <a:r>
              <a:rPr lang="zh-CN" altLang="en-US"/>
              <a:t>中线输入</a:t>
            </a:r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76910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/>
              <a:t>默认断面设置</a:t>
            </a:r>
            <a:endParaRPr lang="zh-CN" altLang="en-US" sz="1600"/>
          </a:p>
        </p:txBody>
      </p:sp>
      <p:sp>
        <p:nvSpPr>
          <p:cNvPr id="56" name="矩形 55"/>
          <p:cNvSpPr/>
          <p:nvPr/>
        </p:nvSpPr>
        <p:spPr>
          <a:xfrm>
            <a:off x="11108055" y="1104900"/>
            <a:ext cx="67183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关闭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项目管理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数据采集处理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982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349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16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进入项目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中线设置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新建项目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删除项目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4840" y="1104265"/>
            <a:ext cx="11155045" cy="5083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平曲线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竖曲线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24840" y="1491615"/>
            <a:ext cx="11155045" cy="2981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966335" y="5040630"/>
            <a:ext cx="1597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平曲线形图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48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线元法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932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248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线形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7932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桩号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9616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N(X)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1300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E(Y)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52984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方位角</a:t>
            </a:r>
            <a:endParaRPr lang="zh-CN" alt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668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曲线长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6352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start_R</a:t>
            </a:r>
            <a:endParaRPr lang="zh-CN" altLang="en-US"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616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</a:t>
            </a: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300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导出</a:t>
            </a:r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2984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保存</a:t>
            </a: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803640" y="1491615"/>
            <a:ext cx="105600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end_R</a:t>
            </a:r>
            <a:endParaRPr lang="en-US" altLang="zh-CN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48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直线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7932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9616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1300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2984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4668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635240" y="1831975"/>
            <a:ext cx="1168400" cy="340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803640" y="1831975"/>
            <a:ext cx="1056005" cy="340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4668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重命名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548640" y="171450"/>
            <a:ext cx="3293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项目管理页</a:t>
            </a:r>
            <a:r>
              <a:rPr lang="en-US" altLang="zh-CN"/>
              <a:t>——</a:t>
            </a:r>
            <a:r>
              <a:rPr lang="zh-CN" altLang="en-US"/>
              <a:t>中线输入</a:t>
            </a:r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76910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/>
              <a:t>默认断面设置</a:t>
            </a:r>
            <a:endParaRPr lang="zh-CN" altLang="en-US" sz="1600"/>
          </a:p>
        </p:txBody>
      </p:sp>
      <p:sp>
        <p:nvSpPr>
          <p:cNvPr id="50" name="矩形 49"/>
          <p:cNvSpPr/>
          <p:nvPr/>
        </p:nvSpPr>
        <p:spPr>
          <a:xfrm>
            <a:off x="11108055" y="1104900"/>
            <a:ext cx="67183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关闭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48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圆曲线</a:t>
            </a: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7932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9616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41300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2984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4668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76352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803640" y="2172335"/>
            <a:ext cx="1056005" cy="340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248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缓和曲线</a:t>
            </a:r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7932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9616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41300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52984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4668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76352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8803640" y="2512695"/>
            <a:ext cx="105600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项目管理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数据采集处理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982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349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16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进入项目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中线设置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新建项目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删除项目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4840" y="1104265"/>
            <a:ext cx="11155045" cy="5083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平曲线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竖曲线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4840" y="1491615"/>
            <a:ext cx="11155045" cy="2981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966335" y="5040630"/>
            <a:ext cx="1597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竖曲线形图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48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竖曲线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932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24840" y="1491615"/>
            <a:ext cx="153733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变坡点桩号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161540" y="1491615"/>
            <a:ext cx="142176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变坡点高程</a:t>
            </a:r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583305" y="1491615"/>
            <a:ext cx="138239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竖曲线半径</a:t>
            </a:r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966335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凹凸性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6134735" y="1491615"/>
            <a:ext cx="101727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T1</a:t>
            </a:r>
            <a:endParaRPr lang="en-US" altLang="zh-CN"/>
          </a:p>
        </p:txBody>
      </p:sp>
      <p:sp>
        <p:nvSpPr>
          <p:cNvPr id="34" name="矩形 33"/>
          <p:cNvSpPr/>
          <p:nvPr/>
        </p:nvSpPr>
        <p:spPr>
          <a:xfrm>
            <a:off x="29616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</a:t>
            </a: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300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导出</a:t>
            </a:r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2984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保存</a:t>
            </a: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169275" y="1491615"/>
            <a:ext cx="105600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外距</a:t>
            </a:r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922528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直坡段长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52005" y="1491615"/>
            <a:ext cx="101727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T2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1039368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坡度</a:t>
            </a:r>
            <a:r>
              <a:rPr lang="en-US" altLang="zh-CN"/>
              <a:t>(</a:t>
            </a:r>
            <a:r>
              <a:rPr lang="en-US" altLang="zh-CN"/>
              <a:t>%)</a:t>
            </a: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624840" y="1831975"/>
            <a:ext cx="153733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162175" y="1831975"/>
            <a:ext cx="142113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3583305" y="1831975"/>
            <a:ext cx="138239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965700" y="1831975"/>
            <a:ext cx="1168400" cy="340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134735" y="1831975"/>
            <a:ext cx="1017270" cy="340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5" name="矩形 44"/>
          <p:cNvSpPr/>
          <p:nvPr/>
        </p:nvSpPr>
        <p:spPr>
          <a:xfrm>
            <a:off x="7152005" y="1831975"/>
            <a:ext cx="1017270" cy="340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6" name="矩形 45"/>
          <p:cNvSpPr/>
          <p:nvPr/>
        </p:nvSpPr>
        <p:spPr>
          <a:xfrm>
            <a:off x="8169275" y="1831975"/>
            <a:ext cx="1055370" cy="340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7" name="矩形 46"/>
          <p:cNvSpPr/>
          <p:nvPr/>
        </p:nvSpPr>
        <p:spPr>
          <a:xfrm>
            <a:off x="9225280" y="1831975"/>
            <a:ext cx="1169035" cy="340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8" name="矩形 47"/>
          <p:cNvSpPr/>
          <p:nvPr/>
        </p:nvSpPr>
        <p:spPr>
          <a:xfrm>
            <a:off x="10393680" y="1831975"/>
            <a:ext cx="1169035" cy="34036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9" name="矩形 48"/>
          <p:cNvSpPr/>
          <p:nvPr/>
        </p:nvSpPr>
        <p:spPr>
          <a:xfrm>
            <a:off x="11108055" y="1104900"/>
            <a:ext cx="67183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关闭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4668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重命名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548640" y="171450"/>
            <a:ext cx="3293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项目管理页</a:t>
            </a:r>
            <a:r>
              <a:rPr lang="en-US" altLang="zh-CN"/>
              <a:t>——</a:t>
            </a:r>
            <a:r>
              <a:rPr lang="zh-CN" altLang="en-US"/>
              <a:t>中线输入</a:t>
            </a:r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76910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/>
              <a:t>默认断面设置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42492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项目管理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数据采集处理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982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349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16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进入项目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中线设置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新建项目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删除项目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4840" y="1104265"/>
            <a:ext cx="11154410" cy="5083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966335" y="5040630"/>
            <a:ext cx="1597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断面图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548640" y="171450"/>
            <a:ext cx="3293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项目管理页</a:t>
            </a:r>
            <a:r>
              <a:rPr lang="en-US" altLang="zh-CN"/>
              <a:t>——</a:t>
            </a:r>
            <a:r>
              <a:rPr lang="zh-CN" altLang="en-US"/>
              <a:t>中线输入</a:t>
            </a:r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676910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>
                <a:solidFill>
                  <a:srgbClr val="00B050"/>
                </a:solidFill>
              </a:rPr>
              <a:t>默认断面设置</a:t>
            </a:r>
            <a:endParaRPr lang="zh-CN" altLang="en-US" sz="1600">
              <a:solidFill>
                <a:srgbClr val="00B05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2300" y="14916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线类型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2159000" y="14916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起始</a:t>
            </a:r>
            <a:r>
              <a:rPr lang="en-US" altLang="zh-CN"/>
              <a:t>X</a:t>
            </a:r>
            <a:endParaRPr lang="en-US" altLang="zh-CN"/>
          </a:p>
        </p:txBody>
      </p:sp>
      <p:sp>
        <p:nvSpPr>
          <p:cNvPr id="32" name="矩形 31"/>
          <p:cNvSpPr/>
          <p:nvPr/>
        </p:nvSpPr>
        <p:spPr>
          <a:xfrm>
            <a:off x="3695700" y="14916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起始</a:t>
            </a:r>
            <a:r>
              <a:rPr lang="en-US" altLang="zh-CN"/>
              <a:t>Y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5232400" y="14916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终止</a:t>
            </a:r>
            <a:r>
              <a:rPr lang="en-US" altLang="zh-CN"/>
              <a:t>X</a:t>
            </a:r>
            <a:endParaRPr lang="en-US" altLang="zh-CN"/>
          </a:p>
        </p:txBody>
      </p:sp>
      <p:sp>
        <p:nvSpPr>
          <p:cNvPr id="52" name="矩形 51"/>
          <p:cNvSpPr/>
          <p:nvPr/>
        </p:nvSpPr>
        <p:spPr>
          <a:xfrm>
            <a:off x="6769100" y="14916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终止</a:t>
            </a:r>
            <a:r>
              <a:rPr lang="en-US" altLang="zh-CN"/>
              <a:t>Y</a:t>
            </a:r>
            <a:endParaRPr lang="en-US" altLang="zh-CN"/>
          </a:p>
        </p:txBody>
      </p:sp>
      <p:sp>
        <p:nvSpPr>
          <p:cNvPr id="53" name="矩形 52"/>
          <p:cNvSpPr/>
          <p:nvPr/>
        </p:nvSpPr>
        <p:spPr>
          <a:xfrm>
            <a:off x="8303895" y="14916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半径</a:t>
            </a:r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9840595" y="1491615"/>
            <a:ext cx="125984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线长</a:t>
            </a:r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21030" y="18789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直线</a:t>
            </a:r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3695700" y="18789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8" name="矩形 57"/>
          <p:cNvSpPr/>
          <p:nvPr/>
        </p:nvSpPr>
        <p:spPr>
          <a:xfrm>
            <a:off x="5230495" y="18789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9" name="矩形 58"/>
          <p:cNvSpPr/>
          <p:nvPr/>
        </p:nvSpPr>
        <p:spPr>
          <a:xfrm>
            <a:off x="2158365" y="18789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1" name="矩形 60"/>
          <p:cNvSpPr/>
          <p:nvPr/>
        </p:nvSpPr>
        <p:spPr>
          <a:xfrm>
            <a:off x="8307070" y="187896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2" name="矩形 61"/>
          <p:cNvSpPr/>
          <p:nvPr/>
        </p:nvSpPr>
        <p:spPr>
          <a:xfrm>
            <a:off x="9843770" y="1878965"/>
            <a:ext cx="125984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3" name="矩形 62"/>
          <p:cNvSpPr/>
          <p:nvPr/>
        </p:nvSpPr>
        <p:spPr>
          <a:xfrm>
            <a:off x="621665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优弧</a:t>
            </a:r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2159000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5" name="矩形 64"/>
          <p:cNvSpPr/>
          <p:nvPr/>
        </p:nvSpPr>
        <p:spPr>
          <a:xfrm>
            <a:off x="3696335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6" name="矩形 65"/>
          <p:cNvSpPr/>
          <p:nvPr/>
        </p:nvSpPr>
        <p:spPr>
          <a:xfrm>
            <a:off x="5231130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7" name="矩形 66"/>
          <p:cNvSpPr/>
          <p:nvPr/>
        </p:nvSpPr>
        <p:spPr>
          <a:xfrm>
            <a:off x="6767830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8" name="矩形 67"/>
          <p:cNvSpPr/>
          <p:nvPr/>
        </p:nvSpPr>
        <p:spPr>
          <a:xfrm>
            <a:off x="8307705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9" name="矩形 68"/>
          <p:cNvSpPr/>
          <p:nvPr/>
        </p:nvSpPr>
        <p:spPr>
          <a:xfrm>
            <a:off x="9844405" y="2266315"/>
            <a:ext cx="1259205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0" name="矩形 69"/>
          <p:cNvSpPr/>
          <p:nvPr/>
        </p:nvSpPr>
        <p:spPr>
          <a:xfrm>
            <a:off x="620395" y="26536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劣弧</a:t>
            </a:r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2157730" y="26536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2" name="矩形 71"/>
          <p:cNvSpPr/>
          <p:nvPr/>
        </p:nvSpPr>
        <p:spPr>
          <a:xfrm>
            <a:off x="3695065" y="26536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3" name="矩形 72"/>
          <p:cNvSpPr/>
          <p:nvPr/>
        </p:nvSpPr>
        <p:spPr>
          <a:xfrm>
            <a:off x="5229860" y="26536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4" name="矩形 73"/>
          <p:cNvSpPr/>
          <p:nvPr/>
        </p:nvSpPr>
        <p:spPr>
          <a:xfrm>
            <a:off x="6766560" y="26536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5" name="矩形 74"/>
          <p:cNvSpPr/>
          <p:nvPr/>
        </p:nvSpPr>
        <p:spPr>
          <a:xfrm>
            <a:off x="8306435" y="26536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6" name="矩形 75"/>
          <p:cNvSpPr/>
          <p:nvPr/>
        </p:nvSpPr>
        <p:spPr>
          <a:xfrm>
            <a:off x="9843135" y="2653665"/>
            <a:ext cx="125984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8" name="矩形 77"/>
          <p:cNvSpPr/>
          <p:nvPr/>
        </p:nvSpPr>
        <p:spPr>
          <a:xfrm>
            <a:off x="620395" y="304101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2157095" y="304101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0" name="矩形 79"/>
          <p:cNvSpPr/>
          <p:nvPr/>
        </p:nvSpPr>
        <p:spPr>
          <a:xfrm>
            <a:off x="3694430" y="304101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1" name="矩形 80"/>
          <p:cNvSpPr/>
          <p:nvPr/>
        </p:nvSpPr>
        <p:spPr>
          <a:xfrm>
            <a:off x="5229225" y="304101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2" name="矩形 81"/>
          <p:cNvSpPr/>
          <p:nvPr/>
        </p:nvSpPr>
        <p:spPr>
          <a:xfrm>
            <a:off x="6765925" y="304101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3" name="矩形 82"/>
          <p:cNvSpPr/>
          <p:nvPr/>
        </p:nvSpPr>
        <p:spPr>
          <a:xfrm>
            <a:off x="8305800" y="304101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4" name="矩形 83"/>
          <p:cNvSpPr/>
          <p:nvPr/>
        </p:nvSpPr>
        <p:spPr>
          <a:xfrm>
            <a:off x="9842500" y="3041015"/>
            <a:ext cx="1261745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5" name="矩形 84"/>
          <p:cNvSpPr/>
          <p:nvPr/>
        </p:nvSpPr>
        <p:spPr>
          <a:xfrm>
            <a:off x="10978515" y="1491615"/>
            <a:ext cx="67183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关闭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1" name="等腰三角形 90"/>
          <p:cNvSpPr/>
          <p:nvPr/>
        </p:nvSpPr>
        <p:spPr>
          <a:xfrm rot="10800000">
            <a:off x="1926590" y="2752725"/>
            <a:ext cx="160655" cy="18859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等腰三角形 91"/>
          <p:cNvSpPr/>
          <p:nvPr/>
        </p:nvSpPr>
        <p:spPr>
          <a:xfrm rot="10800000">
            <a:off x="1924685" y="2366010"/>
            <a:ext cx="160655" cy="18859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3" name="等腰三角形 92"/>
          <p:cNvSpPr/>
          <p:nvPr/>
        </p:nvSpPr>
        <p:spPr>
          <a:xfrm rot="10800000">
            <a:off x="1924685" y="1978660"/>
            <a:ext cx="160655" cy="18859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649605" y="1103630"/>
            <a:ext cx="2035175" cy="3879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里程范围：</a:t>
            </a:r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>
            <a:off x="2684780" y="1104265"/>
            <a:ext cx="2065020" cy="38671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0</a:t>
            </a:r>
            <a:endParaRPr lang="en-US" altLang="zh-CN"/>
          </a:p>
        </p:txBody>
      </p:sp>
      <p:sp>
        <p:nvSpPr>
          <p:cNvPr id="98" name="矩形 97"/>
          <p:cNvSpPr/>
          <p:nvPr/>
        </p:nvSpPr>
        <p:spPr>
          <a:xfrm>
            <a:off x="620395" y="4133215"/>
            <a:ext cx="1110170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6" name="矩形 95"/>
          <p:cNvSpPr/>
          <p:nvPr/>
        </p:nvSpPr>
        <p:spPr>
          <a:xfrm>
            <a:off x="4666615" y="1103630"/>
            <a:ext cx="1764030" cy="3746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-------</a:t>
            </a:r>
            <a:endParaRPr lang="en-US" altLang="zh-CN"/>
          </a:p>
        </p:txBody>
      </p:sp>
      <p:sp>
        <p:nvSpPr>
          <p:cNvPr id="97" name="矩形 96"/>
          <p:cNvSpPr/>
          <p:nvPr/>
        </p:nvSpPr>
        <p:spPr>
          <a:xfrm>
            <a:off x="6430645" y="1102360"/>
            <a:ext cx="2152015" cy="3759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10000000000</a:t>
            </a:r>
            <a:endParaRPr lang="en-US" altLang="zh-CN"/>
          </a:p>
        </p:txBody>
      </p:sp>
      <p:sp>
        <p:nvSpPr>
          <p:cNvPr id="90" name="矩形 89"/>
          <p:cNvSpPr/>
          <p:nvPr/>
        </p:nvSpPr>
        <p:spPr>
          <a:xfrm>
            <a:off x="5333365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重命名</a:t>
            </a:r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4164965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保存</a:t>
            </a:r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2996565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导出</a:t>
            </a:r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828165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</a:t>
            </a:r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649605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项目管理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数据采集处理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982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349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16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进入项目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中线设置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新建项目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删除项目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47700" y="1482090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项目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7700" y="1869440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7700" y="2256790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59635" y="14820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未选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159635" y="186944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未选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59635" y="22567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未选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696970" y="14820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中线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96970" y="186944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96970" y="22567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234305" y="14820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默认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234305" y="186944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2400" y="22567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769100" y="14820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rgbClr val="92D050"/>
                </a:solidFill>
              </a:rPr>
              <a:t>0808 12:00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71640" y="186944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1640" y="2256790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59020" y="5576570"/>
            <a:ext cx="3824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==================&gt;&gt;&gt;</a:t>
            </a:r>
            <a:r>
              <a:rPr lang="zh-CN" altLang="en-US">
                <a:solidFill>
                  <a:srgbClr val="FF0000"/>
                </a:solidFill>
              </a:rPr>
              <a:t>跳转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76910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/>
              <a:t>默认断面设置</a:t>
            </a:r>
            <a:endParaRPr lang="zh-CN" altLang="en-US" sz="1600"/>
          </a:p>
        </p:txBody>
      </p:sp>
    </p:spTree>
    <p:custDataLst>
      <p:tags r:id="rId1"/>
    </p:custData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项目管理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数据采集处理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982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349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16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进入任务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断面设置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新建任务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删除任务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49605" y="149161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项目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9605" y="187896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9605" y="226631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61540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任务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161540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任务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61540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任务</a:t>
            </a:r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698875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中线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98875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98875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236210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默认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236210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305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771005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rgbClr val="92D050"/>
                </a:solidFill>
              </a:rPr>
              <a:t>0808 12:00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73545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3545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48640" y="171450"/>
            <a:ext cx="3293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项目管理页</a:t>
            </a:r>
            <a:r>
              <a:rPr lang="en-US" altLang="zh-CN"/>
              <a:t>——</a:t>
            </a:r>
            <a:r>
              <a:rPr lang="zh-CN" altLang="en-US"/>
              <a:t>任务页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36777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项目管理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数据采集处理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线类型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起始</a:t>
            </a:r>
            <a:r>
              <a:rPr lang="en-US" altLang="zh-CN"/>
              <a:t>X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36982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起始</a:t>
            </a:r>
            <a:r>
              <a:rPr lang="en-US" altLang="zh-CN"/>
              <a:t>Y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52349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终止</a:t>
            </a:r>
            <a:r>
              <a:rPr lang="en-US" altLang="zh-CN"/>
              <a:t>X</a:t>
            </a:r>
            <a:endParaRPr lang="en-US" altLang="zh-CN"/>
          </a:p>
        </p:txBody>
      </p:sp>
      <p:sp>
        <p:nvSpPr>
          <p:cNvPr id="14" name="矩形 13"/>
          <p:cNvSpPr/>
          <p:nvPr/>
        </p:nvSpPr>
        <p:spPr>
          <a:xfrm>
            <a:off x="67716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终止</a:t>
            </a:r>
            <a:r>
              <a:rPr lang="en-US" altLang="zh-CN"/>
              <a:t>Y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bg1"/>
                </a:solidFill>
              </a:rPr>
              <a:t>进入任务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断面设置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新建任务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删除任务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49605" y="149161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项目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9605" y="187896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9605" y="226631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61540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任务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161540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任务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61540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任务</a:t>
            </a:r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698875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中线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98875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98875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236210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默认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236210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305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771005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rgbClr val="92D050"/>
                </a:solidFill>
              </a:rPr>
              <a:t>0808 12:00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73545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3545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4205" y="1491615"/>
            <a:ext cx="11097260" cy="2981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31088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半径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847580" y="1104265"/>
            <a:ext cx="125984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线长</a:t>
            </a:r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24840" y="14916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直线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699510" y="14916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4" name="矩形 23"/>
          <p:cNvSpPr/>
          <p:nvPr/>
        </p:nvSpPr>
        <p:spPr>
          <a:xfrm>
            <a:off x="5234305" y="14916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2162175" y="14916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6771005" y="14916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8310880" y="149161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27" name="矩形 26"/>
          <p:cNvSpPr/>
          <p:nvPr/>
        </p:nvSpPr>
        <p:spPr>
          <a:xfrm>
            <a:off x="9847580" y="1491615"/>
            <a:ext cx="125984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4" name="矩形 43"/>
          <p:cNvSpPr/>
          <p:nvPr/>
        </p:nvSpPr>
        <p:spPr>
          <a:xfrm>
            <a:off x="625475" y="18789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优弧</a:t>
            </a: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2162810" y="18789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6" name="矩形 45"/>
          <p:cNvSpPr/>
          <p:nvPr/>
        </p:nvSpPr>
        <p:spPr>
          <a:xfrm>
            <a:off x="3700145" y="18789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7" name="矩形 46"/>
          <p:cNvSpPr/>
          <p:nvPr/>
        </p:nvSpPr>
        <p:spPr>
          <a:xfrm>
            <a:off x="5234940" y="18789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8" name="矩形 47"/>
          <p:cNvSpPr/>
          <p:nvPr/>
        </p:nvSpPr>
        <p:spPr>
          <a:xfrm>
            <a:off x="6771640" y="18789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49" name="矩形 48"/>
          <p:cNvSpPr/>
          <p:nvPr/>
        </p:nvSpPr>
        <p:spPr>
          <a:xfrm>
            <a:off x="8311515" y="18789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0" name="矩形 49"/>
          <p:cNvSpPr/>
          <p:nvPr/>
        </p:nvSpPr>
        <p:spPr>
          <a:xfrm>
            <a:off x="9848215" y="1878965"/>
            <a:ext cx="1259205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624205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劣弧</a:t>
            </a:r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161540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3" name="矩形 52"/>
          <p:cNvSpPr/>
          <p:nvPr/>
        </p:nvSpPr>
        <p:spPr>
          <a:xfrm>
            <a:off x="3698875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4" name="矩形 53"/>
          <p:cNvSpPr/>
          <p:nvPr/>
        </p:nvSpPr>
        <p:spPr>
          <a:xfrm>
            <a:off x="5233670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5" name="矩形 54"/>
          <p:cNvSpPr/>
          <p:nvPr/>
        </p:nvSpPr>
        <p:spPr>
          <a:xfrm>
            <a:off x="6770370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6" name="矩形 55"/>
          <p:cNvSpPr/>
          <p:nvPr/>
        </p:nvSpPr>
        <p:spPr>
          <a:xfrm>
            <a:off x="8310245" y="226631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7" name="矩形 56"/>
          <p:cNvSpPr/>
          <p:nvPr/>
        </p:nvSpPr>
        <p:spPr>
          <a:xfrm>
            <a:off x="9846945" y="2266315"/>
            <a:ext cx="125984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59" name="等腰三角形 58"/>
          <p:cNvSpPr/>
          <p:nvPr/>
        </p:nvSpPr>
        <p:spPr>
          <a:xfrm rot="10800000">
            <a:off x="2002155" y="2365375"/>
            <a:ext cx="160655" cy="18859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等腰三角形 60"/>
          <p:cNvSpPr/>
          <p:nvPr/>
        </p:nvSpPr>
        <p:spPr>
          <a:xfrm rot="10800000">
            <a:off x="2000250" y="1978660"/>
            <a:ext cx="160655" cy="18859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0800000">
            <a:off x="2000250" y="1591310"/>
            <a:ext cx="160655" cy="18859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23570" y="265366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2160905" y="265366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5" name="矩形 64"/>
          <p:cNvSpPr/>
          <p:nvPr/>
        </p:nvSpPr>
        <p:spPr>
          <a:xfrm>
            <a:off x="3698240" y="265366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6" name="矩形 65"/>
          <p:cNvSpPr/>
          <p:nvPr/>
        </p:nvSpPr>
        <p:spPr>
          <a:xfrm>
            <a:off x="5233035" y="265366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7" name="矩形 66"/>
          <p:cNvSpPr/>
          <p:nvPr/>
        </p:nvSpPr>
        <p:spPr>
          <a:xfrm>
            <a:off x="6769735" y="265366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8" name="矩形 67"/>
          <p:cNvSpPr/>
          <p:nvPr/>
        </p:nvSpPr>
        <p:spPr>
          <a:xfrm>
            <a:off x="8309610" y="2653665"/>
            <a:ext cx="1536700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69" name="矩形 68"/>
          <p:cNvSpPr/>
          <p:nvPr/>
        </p:nvSpPr>
        <p:spPr>
          <a:xfrm>
            <a:off x="9846310" y="2653665"/>
            <a:ext cx="1261745" cy="3873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70" name="矩形 69"/>
          <p:cNvSpPr/>
          <p:nvPr/>
        </p:nvSpPr>
        <p:spPr>
          <a:xfrm>
            <a:off x="11108055" y="1104900"/>
            <a:ext cx="67183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关闭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49605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73" name="矩形 72"/>
          <p:cNvSpPr/>
          <p:nvPr/>
        </p:nvSpPr>
        <p:spPr>
          <a:xfrm>
            <a:off x="1828165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</a:t>
            </a:r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2996565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导出</a:t>
            </a:r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164965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保存</a:t>
            </a:r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4966335" y="5040630"/>
            <a:ext cx="1597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断面图</a:t>
            </a:r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5333365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重命名</a:t>
            </a:r>
            <a:endParaRPr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548640" y="171450"/>
            <a:ext cx="3293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项目管理页</a:t>
            </a:r>
            <a:r>
              <a:rPr lang="en-US" altLang="zh-CN"/>
              <a:t>——</a:t>
            </a:r>
            <a:r>
              <a:rPr lang="zh-CN" altLang="en-US"/>
              <a:t>断面</a:t>
            </a:r>
            <a:r>
              <a:rPr lang="zh-CN" altLang="en-US"/>
              <a:t>输入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项目管理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数据采集处理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982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349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16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进入任务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断面设置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新建任务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删除任务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649605" y="149161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项目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49605" y="187896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9605" y="2266315"/>
            <a:ext cx="15119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161540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任务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161540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任务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161540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任务</a:t>
            </a:r>
            <a:r>
              <a:rPr lang="en-US" altLang="zh-CN">
                <a:solidFill>
                  <a:schemeClr val="tx1"/>
                </a:solidFill>
              </a:rPr>
              <a:t>3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698875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中线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98875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698875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中线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236210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默认</a:t>
            </a:r>
            <a:r>
              <a:rPr lang="en-US" altLang="zh-CN">
                <a:solidFill>
                  <a:srgbClr val="92D050"/>
                </a:solidFill>
              </a:rPr>
              <a:t>1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236210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5234305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默认</a:t>
            </a:r>
            <a:r>
              <a:rPr lang="en-US" altLang="zh-CN">
                <a:solidFill>
                  <a:schemeClr val="tx1"/>
                </a:solidFill>
              </a:rPr>
              <a:t>1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771005" y="14916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rgbClr val="92D050"/>
                </a:solidFill>
              </a:rPr>
              <a:t>0808 12:00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73545" y="187896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73545" y="2266315"/>
            <a:ext cx="15373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</a:rPr>
              <a:t>0808 12:00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59020" y="5576570"/>
            <a:ext cx="3824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==================&gt;&gt;&gt;</a:t>
            </a:r>
            <a:r>
              <a:rPr lang="zh-CN" altLang="en-US">
                <a:solidFill>
                  <a:srgbClr val="FF0000"/>
                </a:solidFill>
              </a:rPr>
              <a:t>跳转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2" name="等腰三角形 61"/>
          <p:cNvSpPr/>
          <p:nvPr/>
        </p:nvSpPr>
        <p:spPr>
          <a:xfrm rot="10800000">
            <a:off x="6610350" y="1591310"/>
            <a:ext cx="160655" cy="18859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等腰三角形 10"/>
          <p:cNvSpPr/>
          <p:nvPr/>
        </p:nvSpPr>
        <p:spPr>
          <a:xfrm rot="10800000">
            <a:off x="6610350" y="1978660"/>
            <a:ext cx="160655" cy="18859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10800000">
            <a:off x="6610350" y="2366010"/>
            <a:ext cx="160655" cy="188595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42492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数据采集处理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手动标注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数据处理 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导入数据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清除匹配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4840" y="1095375"/>
            <a:ext cx="975868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二维影像图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71640" y="6178550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成果查看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9135" y="4852035"/>
            <a:ext cx="15855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导入扫描数据</a:t>
            </a:r>
            <a:endParaRPr lang="zh-CN" altLang="en-US">
              <a:solidFill>
                <a:srgbClr val="92D050"/>
              </a:solidFill>
            </a:endParaRPr>
          </a:p>
        </p:txBody>
      </p:sp>
      <p:cxnSp>
        <p:nvCxnSpPr>
          <p:cNvPr id="20" name="直接箭头连接符 19"/>
          <p:cNvCxnSpPr>
            <a:stCxn id="17" idx="0"/>
            <a:endCxn id="19" idx="2"/>
          </p:cNvCxnSpPr>
          <p:nvPr/>
        </p:nvCxnSpPr>
        <p:spPr>
          <a:xfrm flipV="1">
            <a:off x="1393190" y="5220335"/>
            <a:ext cx="99060" cy="9677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227580" y="4713605"/>
            <a:ext cx="33343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自动识别出现问题时，清除匹配点信息，手动标记靶球位置</a:t>
            </a:r>
            <a:endParaRPr lang="zh-CN" altLang="en-US">
              <a:solidFill>
                <a:srgbClr val="92D050"/>
              </a:solidFill>
            </a:endParaRPr>
          </a:p>
        </p:txBody>
      </p:sp>
      <p:cxnSp>
        <p:nvCxnSpPr>
          <p:cNvPr id="22" name="直接箭头连接符 21"/>
          <p:cNvCxnSpPr>
            <a:stCxn id="18" idx="0"/>
            <a:endCxn id="21" idx="2"/>
          </p:cNvCxnSpPr>
          <p:nvPr/>
        </p:nvCxnSpPr>
        <p:spPr>
          <a:xfrm flipV="1">
            <a:off x="2929890" y="5358765"/>
            <a:ext cx="965200" cy="829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24840" y="10414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1.2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版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42492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数据采集处理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手动标注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数据处理 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导入数据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清除匹配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4840" y="1095375"/>
            <a:ext cx="975868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二维影像图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771640" y="6178550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成果查看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36995" y="5567045"/>
            <a:ext cx="3824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==================&gt;&gt;&gt;</a:t>
            </a:r>
            <a:r>
              <a:rPr lang="zh-CN" altLang="en-US">
                <a:solidFill>
                  <a:srgbClr val="FF0000"/>
                </a:solidFill>
              </a:rPr>
              <a:t>跳转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4840" y="10414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1.2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版</a:t>
            </a:r>
            <a:endParaRPr lang="zh-CN" altLang="en-US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430" y="25400"/>
            <a:ext cx="20421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软件流程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2415" y="991870"/>
            <a:ext cx="39243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项目创建</a:t>
            </a:r>
            <a:r>
              <a:rPr lang="en-US" altLang="zh-CN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设备连接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pic>
        <p:nvPicPr>
          <p:cNvPr id="4" name="图片 3" descr="连接小车"/>
          <p:cNvPicPr/>
          <p:nvPr/>
        </p:nvPicPr>
        <p:blipFill>
          <a:blip r:embed="rId1"/>
          <a:stretch>
            <a:fillRect/>
          </a:stretch>
        </p:blipFill>
        <p:spPr>
          <a:xfrm>
            <a:off x="6302375" y="123190"/>
            <a:ext cx="5669280" cy="37014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2415" y="1672590"/>
            <a:ext cx="222440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扫描仪连接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2415" y="4018915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小车连接</a:t>
            </a:r>
            <a:endParaRPr lang="en-US" altLang="zh-CN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45130" y="1672590"/>
            <a:ext cx="140716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网线连接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3255" y="4545330"/>
            <a:ext cx="1050036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蓝牙连接，一般为端口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COM4</a:t>
            </a:r>
            <a:endParaRPr lang="en-US" altLang="zh-CN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若连接失败，请检查蓝牙是否连接上小车（新小车名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HC06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、旧小车名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HC05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）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2400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若无端口显示，请重启工控机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72415" y="2256155"/>
            <a:ext cx="589851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若扫描仪连接不上，检查网线是否连接以及扫描仪是否开机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若扫描仪显示已占用，但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TSD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仍连不上，请重启扫描仪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43255" y="5744210"/>
            <a:ext cx="114998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小车连接成功，请启动小车检查里程是否递增，若递减请转向（递增方向为正方向）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3255" y="6204585"/>
            <a:ext cx="114998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操作完毕，暂停小车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空间扫描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/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断面扫描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42492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数据采集处理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7659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手动标注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3026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数据处理 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扫描采集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2292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清除匹配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4840" y="1095375"/>
            <a:ext cx="975868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二维影像图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84313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成果查看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99135" y="4852035"/>
            <a:ext cx="14630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驱动扫描仪扫描数据</a:t>
            </a:r>
            <a:endParaRPr lang="zh-CN" altLang="en-US">
              <a:solidFill>
                <a:srgbClr val="92D050"/>
              </a:solidFill>
            </a:endParaRPr>
          </a:p>
        </p:txBody>
      </p:sp>
      <p:cxnSp>
        <p:nvCxnSpPr>
          <p:cNvPr id="20" name="直接箭头连接符 19"/>
          <p:cNvCxnSpPr>
            <a:stCxn id="17" idx="0"/>
            <a:endCxn id="19" idx="2"/>
          </p:cNvCxnSpPr>
          <p:nvPr/>
        </p:nvCxnSpPr>
        <p:spPr>
          <a:xfrm flipV="1">
            <a:off x="1393190" y="5497195"/>
            <a:ext cx="37465" cy="690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5867400" y="4852035"/>
            <a:ext cx="333438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自动识别出现问题时，清除匹配点信息，手动标记靶球位置</a:t>
            </a:r>
            <a:endParaRPr lang="zh-CN" altLang="en-US">
              <a:solidFill>
                <a:srgbClr val="92D050"/>
              </a:solidFill>
            </a:endParaRPr>
          </a:p>
        </p:txBody>
      </p:sp>
      <p:cxnSp>
        <p:nvCxnSpPr>
          <p:cNvPr id="22" name="直接箭头连接符 21"/>
          <p:cNvCxnSpPr>
            <a:stCxn id="18" idx="0"/>
            <a:endCxn id="21" idx="2"/>
          </p:cNvCxnSpPr>
          <p:nvPr/>
        </p:nvCxnSpPr>
        <p:spPr>
          <a:xfrm flipV="1">
            <a:off x="5997575" y="5497195"/>
            <a:ext cx="1537335" cy="690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24840" y="10414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2.0</a:t>
            </a:r>
            <a:r>
              <a:rPr lang="zh-CN" altLang="en-US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版</a:t>
            </a:r>
            <a:endParaRPr lang="zh-CN" altLang="en-US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21558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联动全站仪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033270" y="4852035"/>
            <a:ext cx="158369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连接全站仪获取靶球数据</a:t>
            </a:r>
            <a:endParaRPr lang="zh-CN" altLang="en-US">
              <a:solidFill>
                <a:srgbClr val="92D050"/>
              </a:solidFill>
            </a:endParaRPr>
          </a:p>
        </p:txBody>
      </p:sp>
      <p:cxnSp>
        <p:nvCxnSpPr>
          <p:cNvPr id="12" name="直接箭头连接符 11"/>
          <p:cNvCxnSpPr>
            <a:stCxn id="9" idx="0"/>
            <a:endCxn id="10" idx="2"/>
          </p:cNvCxnSpPr>
          <p:nvPr/>
        </p:nvCxnSpPr>
        <p:spPr>
          <a:xfrm flipH="1" flipV="1">
            <a:off x="2825115" y="5497195"/>
            <a:ext cx="99060" cy="6908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692525" y="6178550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导入数据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3978910" y="4933950"/>
            <a:ext cx="11525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手动导入扫描数据</a:t>
            </a:r>
            <a:endParaRPr lang="zh-CN" altLang="en-US">
              <a:solidFill>
                <a:srgbClr val="92D050"/>
              </a:solidFill>
            </a:endParaRPr>
          </a:p>
        </p:txBody>
      </p:sp>
      <p:cxnSp>
        <p:nvCxnSpPr>
          <p:cNvPr id="25" name="直接箭头连接符 24"/>
          <p:cNvCxnSpPr>
            <a:stCxn id="13" idx="0"/>
            <a:endCxn id="14" idx="2"/>
          </p:cNvCxnSpPr>
          <p:nvPr/>
        </p:nvCxnSpPr>
        <p:spPr>
          <a:xfrm flipV="1">
            <a:off x="4460875" y="5579110"/>
            <a:ext cx="94615" cy="599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42492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数据采集处理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4840" y="1095375"/>
            <a:ext cx="975868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二维影像图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24840" y="10414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2.0</a:t>
            </a:r>
            <a:r>
              <a:rPr lang="zh-CN" altLang="en-US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版</a:t>
            </a:r>
            <a:endParaRPr lang="zh-CN" altLang="en-US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扫描采集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1558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联动全站仪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077720" y="2376170"/>
            <a:ext cx="5675630" cy="25209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285365" y="315023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扫描时间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2285365" y="2508250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扫描仪连接</a:t>
            </a: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2285365" y="375983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扫描进度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2285365" y="4348480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自动处理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5062855" y="4348480"/>
            <a:ext cx="8382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是</a:t>
            </a:r>
            <a:r>
              <a:rPr lang="en-US" altLang="zh-CN"/>
              <a:t>/</a:t>
            </a:r>
            <a:r>
              <a:rPr lang="zh-CN" altLang="en-US"/>
              <a:t>否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891145" y="4433570"/>
            <a:ext cx="2209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决定是否现场处理</a:t>
            </a:r>
            <a:endParaRPr lang="en-US" altLang="zh-CN">
              <a:solidFill>
                <a:srgbClr val="92D05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7659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手动标注</a:t>
            </a: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3026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数据处理 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52292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清除匹配</a:t>
            </a: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84313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成果查看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3692525" y="6178550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导入数据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42492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数据采集处理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4840" y="1095375"/>
            <a:ext cx="975868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二维影像图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24840" y="10414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2.0</a:t>
            </a:r>
            <a:r>
              <a:rPr lang="zh-CN" altLang="en-US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版</a:t>
            </a:r>
            <a:endParaRPr lang="zh-CN" altLang="en-US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扫描采集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1558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联动全站仪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7659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手动标注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3026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数据处理 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52292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清除匹配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84313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成果查看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692525" y="6178550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导入数据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2077720" y="2376170"/>
            <a:ext cx="5675630" cy="25209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全站仪控制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7891145" y="4131310"/>
            <a:ext cx="22098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获取靶球位置坐标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87005" y="4589145"/>
            <a:ext cx="24180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独立窗口，可用于后面辅助指出欠挖位置</a:t>
            </a:r>
            <a:endParaRPr lang="zh-CN" altLang="en-US">
              <a:solidFill>
                <a:srgbClr val="92D05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42492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数据采集处理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4840" y="1095375"/>
            <a:ext cx="975868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二维影像图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436995" y="5567045"/>
            <a:ext cx="38246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==================&gt;&gt;&gt;</a:t>
            </a:r>
            <a:r>
              <a:rPr lang="zh-CN" altLang="en-US">
                <a:solidFill>
                  <a:srgbClr val="FF0000"/>
                </a:solidFill>
              </a:rPr>
              <a:t>跳转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4840" y="10414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en-US" altLang="zh-CN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2.0</a:t>
            </a:r>
            <a:r>
              <a:rPr lang="zh-CN" altLang="en-US"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版</a:t>
            </a:r>
            <a:endParaRPr lang="zh-CN" altLang="en-US"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扫描采集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21558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联动全站仪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7659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手动标注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3026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数据处理 </a:t>
            </a: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22922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清除匹配</a:t>
            </a: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843135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成果查看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692525" y="6178550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导入数据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42492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40435" y="19939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启动页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数据采集处理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超欠挖成果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方量输出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93421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断面报表输出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导出分布图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标记欠挖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4840" y="1095375"/>
            <a:ext cx="202692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464425" y="1095375"/>
            <a:ext cx="431546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16915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其它分析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180205" y="3452495"/>
            <a:ext cx="19253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超欠挖分布图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40435" y="3371215"/>
            <a:ext cx="1485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里程分布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644890" y="3084195"/>
            <a:ext cx="2501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对应位置断面查看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40435" y="4744720"/>
            <a:ext cx="14630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导出当前超欠挖分布图</a:t>
            </a:r>
            <a:endParaRPr lang="zh-CN" altLang="en-US">
              <a:solidFill>
                <a:srgbClr val="92D050"/>
              </a:solidFill>
            </a:endParaRPr>
          </a:p>
        </p:txBody>
      </p:sp>
      <p:cxnSp>
        <p:nvCxnSpPr>
          <p:cNvPr id="20" name="直接箭头连接符 19"/>
          <p:cNvCxnSpPr>
            <a:stCxn id="17" idx="0"/>
            <a:endCxn id="19" idx="2"/>
          </p:cNvCxnSpPr>
          <p:nvPr/>
        </p:nvCxnSpPr>
        <p:spPr>
          <a:xfrm flipV="1">
            <a:off x="1393190" y="5389880"/>
            <a:ext cx="278765" cy="798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651760" y="5050790"/>
            <a:ext cx="22840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rgbClr val="92D050"/>
                </a:solidFill>
              </a:rPr>
              <a:t>点选超欠挖分布图中超欠位置，显示出相应位置的</a:t>
            </a:r>
            <a:r>
              <a:rPr lang="en-US" altLang="zh-CN" sz="1200">
                <a:solidFill>
                  <a:srgbClr val="92D050"/>
                </a:solidFill>
              </a:rPr>
              <a:t>XYZ</a:t>
            </a:r>
            <a:r>
              <a:rPr lang="zh-CN" altLang="en-US" sz="1200">
                <a:solidFill>
                  <a:srgbClr val="92D050"/>
                </a:solidFill>
              </a:rPr>
              <a:t>坐标及里程，可用全站仪打点指出</a:t>
            </a:r>
            <a:endParaRPr lang="zh-CN" altLang="en-US" sz="1200">
              <a:solidFill>
                <a:srgbClr val="92D050"/>
              </a:solidFill>
            </a:endParaRPr>
          </a:p>
        </p:txBody>
      </p:sp>
      <p:cxnSp>
        <p:nvCxnSpPr>
          <p:cNvPr id="21" name="直接箭头连接符 20"/>
          <p:cNvCxnSpPr>
            <a:stCxn id="18" idx="0"/>
            <a:endCxn id="14" idx="2"/>
          </p:cNvCxnSpPr>
          <p:nvPr/>
        </p:nvCxnSpPr>
        <p:spPr>
          <a:xfrm flipV="1">
            <a:off x="2929890" y="5695950"/>
            <a:ext cx="864235" cy="4921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635875" y="5126355"/>
            <a:ext cx="7315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待定</a:t>
            </a:r>
            <a:endParaRPr lang="zh-CN" altLang="en-US">
              <a:solidFill>
                <a:srgbClr val="92D050"/>
              </a:solidFill>
            </a:endParaRPr>
          </a:p>
        </p:txBody>
      </p:sp>
      <p:cxnSp>
        <p:nvCxnSpPr>
          <p:cNvPr id="24" name="直接箭头连接符 23"/>
          <p:cNvCxnSpPr>
            <a:stCxn id="11" idx="0"/>
            <a:endCxn id="22" idx="2"/>
          </p:cNvCxnSpPr>
          <p:nvPr/>
        </p:nvCxnSpPr>
        <p:spPr>
          <a:xfrm flipV="1">
            <a:off x="7937500" y="5494655"/>
            <a:ext cx="64135" cy="693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42492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40435" y="19939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启动页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数据采集处理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超欠挖成果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方量输出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93421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断面报表输出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导出分布图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标记欠挖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4840" y="1095375"/>
            <a:ext cx="202692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464425" y="1076325"/>
            <a:ext cx="431546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16915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其它分析</a:t>
            </a:r>
            <a:endParaRPr lang="zh-CN" altLang="en-US"/>
          </a:p>
        </p:txBody>
      </p:sp>
      <p:pic>
        <p:nvPicPr>
          <p:cNvPr id="9" name="图片 8" descr="里程：23961.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4425" y="1302385"/>
            <a:ext cx="4316095" cy="344614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25475" y="1104265"/>
            <a:ext cx="2025650" cy="290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10001.1-10001.2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624840" y="1395095"/>
            <a:ext cx="2025650" cy="290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10001.2-10001.3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626110" y="1685925"/>
            <a:ext cx="2025650" cy="290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accent1"/>
                </a:solidFill>
              </a:rPr>
              <a:t>10001.3-10001.4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26110" y="1976755"/>
            <a:ext cx="2025650" cy="2908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accent1"/>
                </a:solidFill>
              </a:rPr>
              <a:t>10001.4-10001.5</a:t>
            </a:r>
            <a:endParaRPr lang="en-US" altLang="zh-CN">
              <a:solidFill>
                <a:schemeClr val="accent1"/>
              </a:solidFill>
            </a:endParaRPr>
          </a:p>
        </p:txBody>
      </p:sp>
      <p:pic>
        <p:nvPicPr>
          <p:cNvPr id="24" name="图片 23" descr="63701459384.14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1970" y="1302385"/>
            <a:ext cx="4305300" cy="425259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940435" y="3002915"/>
            <a:ext cx="14630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拉选里程范围显示相应超前分布图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26" name="直角上箭头 25"/>
          <p:cNvSpPr/>
          <p:nvPr/>
        </p:nvSpPr>
        <p:spPr>
          <a:xfrm rot="5400000">
            <a:off x="1774825" y="2369185"/>
            <a:ext cx="490855" cy="60706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2787015" y="1160145"/>
            <a:ext cx="19050" cy="4914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651760" y="1395095"/>
            <a:ext cx="3962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accent1"/>
                </a:solidFill>
              </a:rPr>
              <a:t>里程前进方向</a:t>
            </a:r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30" name="右箭头 29"/>
          <p:cNvSpPr/>
          <p:nvPr/>
        </p:nvSpPr>
        <p:spPr>
          <a:xfrm>
            <a:off x="7169150" y="3695700"/>
            <a:ext cx="821690" cy="4540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2626360" y="3916045"/>
            <a:ext cx="4712335" cy="13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7464425" y="4480560"/>
            <a:ext cx="1869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点选显示相应</a:t>
            </a:r>
            <a:endParaRPr lang="zh-CN" altLang="en-US">
              <a:solidFill>
                <a:srgbClr val="92D050"/>
              </a:solidFill>
            </a:endParaRPr>
          </a:p>
          <a:p>
            <a:r>
              <a:rPr lang="zh-CN" altLang="en-US">
                <a:solidFill>
                  <a:srgbClr val="92D050"/>
                </a:solidFill>
              </a:rPr>
              <a:t>断面及相关参数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464425" y="1104265"/>
            <a:ext cx="715010" cy="3594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42492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40435" y="19939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启动页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数据采集处理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超欠挖成果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方量输出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93421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断面报表输出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导出分布图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标记欠挖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4840" y="1095375"/>
            <a:ext cx="202692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464425" y="1095375"/>
            <a:ext cx="431546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16915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其它分析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40435" y="3371215"/>
            <a:ext cx="1485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里程分布</a:t>
            </a:r>
            <a:endParaRPr lang="zh-CN" altLang="en-US"/>
          </a:p>
        </p:txBody>
      </p:sp>
      <p:pic>
        <p:nvPicPr>
          <p:cNvPr id="24" name="图片 23" descr="63701459384.14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1970" y="1302385"/>
            <a:ext cx="4305300" cy="4252595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 flipV="1">
            <a:off x="2787015" y="1160145"/>
            <a:ext cx="19050" cy="4914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651760" y="1395095"/>
            <a:ext cx="3962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solidFill>
                  <a:schemeClr val="accent1"/>
                </a:solidFill>
              </a:rPr>
              <a:t>里程前进方向</a:t>
            </a:r>
            <a:endParaRPr lang="zh-CN" altLang="en-US" sz="1200">
              <a:solidFill>
                <a:schemeClr val="accent1"/>
              </a:solidFill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6671945" y="1595120"/>
            <a:ext cx="614045" cy="1153160"/>
          </a:xfrm>
          <a:custGeom>
            <a:avLst/>
            <a:gdLst>
              <a:gd name="connisteX0" fmla="*/ 245745 w 614045"/>
              <a:gd name="connsiteY0" fmla="*/ 170180 h 1153160"/>
              <a:gd name="connisteX1" fmla="*/ 0 w 614045"/>
              <a:gd name="connsiteY1" fmla="*/ 491490 h 1153160"/>
              <a:gd name="connisteX2" fmla="*/ 27940 w 614045"/>
              <a:gd name="connsiteY2" fmla="*/ 1087120 h 1153160"/>
              <a:gd name="connisteX3" fmla="*/ 349250 w 614045"/>
              <a:gd name="connsiteY3" fmla="*/ 1153160 h 1153160"/>
              <a:gd name="connisteX4" fmla="*/ 614045 w 614045"/>
              <a:gd name="connsiteY4" fmla="*/ 765810 h 1153160"/>
              <a:gd name="connisteX5" fmla="*/ 519430 w 614045"/>
              <a:gd name="connsiteY5" fmla="*/ 236220 h 1153160"/>
              <a:gd name="connisteX6" fmla="*/ 406400 w 614045"/>
              <a:gd name="connsiteY6" fmla="*/ 0 h 1153160"/>
              <a:gd name="connisteX7" fmla="*/ 245745 w 614045"/>
              <a:gd name="connsiteY7" fmla="*/ 170180 h 11531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614045" h="1153160">
                <a:moveTo>
                  <a:pt x="245745" y="170180"/>
                </a:moveTo>
                <a:lnTo>
                  <a:pt x="0" y="491490"/>
                </a:lnTo>
                <a:lnTo>
                  <a:pt x="27940" y="1087120"/>
                </a:lnTo>
                <a:lnTo>
                  <a:pt x="349250" y="1153160"/>
                </a:lnTo>
                <a:lnTo>
                  <a:pt x="614045" y="765810"/>
                </a:lnTo>
                <a:lnTo>
                  <a:pt x="519430" y="236220"/>
                </a:lnTo>
                <a:lnTo>
                  <a:pt x="406400" y="0"/>
                </a:lnTo>
                <a:lnTo>
                  <a:pt x="245745" y="170180"/>
                </a:lnTo>
                <a:close/>
              </a:path>
            </a:pathLst>
          </a:cu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01890" y="195453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标记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9" name="矩形 18"/>
          <p:cNvSpPr/>
          <p:nvPr/>
        </p:nvSpPr>
        <p:spPr>
          <a:xfrm>
            <a:off x="7501890" y="234188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标记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0" name="矩形 19"/>
          <p:cNvSpPr/>
          <p:nvPr/>
        </p:nvSpPr>
        <p:spPr>
          <a:xfrm>
            <a:off x="7501890" y="272923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标记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21" name="矩形 20"/>
          <p:cNvSpPr/>
          <p:nvPr/>
        </p:nvSpPr>
        <p:spPr>
          <a:xfrm>
            <a:off x="7501890" y="311658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标记</a:t>
            </a:r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2" name="矩形 21"/>
          <p:cNvSpPr/>
          <p:nvPr/>
        </p:nvSpPr>
        <p:spPr>
          <a:xfrm>
            <a:off x="7501890" y="350393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标记</a:t>
            </a:r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25" name="矩形 24"/>
          <p:cNvSpPr/>
          <p:nvPr/>
        </p:nvSpPr>
        <p:spPr>
          <a:xfrm>
            <a:off x="8430895" y="195453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M1</a:t>
            </a:r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8430895" y="234188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M2</a:t>
            </a:r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8430895" y="272923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M3</a:t>
            </a:r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8430895" y="311658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M4</a:t>
            </a:r>
            <a:endParaRPr lang="en-US"/>
          </a:p>
        </p:txBody>
      </p:sp>
      <p:sp>
        <p:nvSpPr>
          <p:cNvPr id="31" name="矩形 30"/>
          <p:cNvSpPr/>
          <p:nvPr/>
        </p:nvSpPr>
        <p:spPr>
          <a:xfrm>
            <a:off x="8430895" y="350393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/>
              <a:t>M5</a:t>
            </a:r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7483475" y="156718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点名</a:t>
            </a: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430895" y="1567180"/>
            <a:ext cx="9290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里程</a:t>
            </a: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9359900" y="156718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N(X)</a:t>
            </a:r>
            <a:endParaRPr lang="en-US" altLang="zh-CN"/>
          </a:p>
        </p:txBody>
      </p:sp>
      <p:sp>
        <p:nvSpPr>
          <p:cNvPr id="37" name="矩形 36"/>
          <p:cNvSpPr/>
          <p:nvPr/>
        </p:nvSpPr>
        <p:spPr>
          <a:xfrm>
            <a:off x="10180955" y="156718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E(Y)</a:t>
            </a:r>
            <a:endParaRPr lang="en-US" altLang="zh-CN"/>
          </a:p>
        </p:txBody>
      </p:sp>
      <p:sp>
        <p:nvSpPr>
          <p:cNvPr id="38" name="矩形 37"/>
          <p:cNvSpPr/>
          <p:nvPr/>
        </p:nvSpPr>
        <p:spPr>
          <a:xfrm>
            <a:off x="11002010" y="1567180"/>
            <a:ext cx="7118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H(Z)</a:t>
            </a:r>
            <a:endParaRPr lang="en-US" altLang="zh-CN"/>
          </a:p>
        </p:txBody>
      </p:sp>
      <p:sp>
        <p:nvSpPr>
          <p:cNvPr id="39" name="矩形 38"/>
          <p:cNvSpPr/>
          <p:nvPr/>
        </p:nvSpPr>
        <p:spPr>
          <a:xfrm>
            <a:off x="9359900" y="195453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X1</a:t>
            </a:r>
            <a:endParaRPr lang="en-US" altLang="zh-CN"/>
          </a:p>
        </p:txBody>
      </p:sp>
      <p:sp>
        <p:nvSpPr>
          <p:cNvPr id="40" name="矩形 39"/>
          <p:cNvSpPr/>
          <p:nvPr/>
        </p:nvSpPr>
        <p:spPr>
          <a:xfrm>
            <a:off x="10180955" y="195453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Y1</a:t>
            </a:r>
            <a:endParaRPr lang="en-US" altLang="zh-CN"/>
          </a:p>
        </p:txBody>
      </p:sp>
      <p:sp>
        <p:nvSpPr>
          <p:cNvPr id="41" name="矩形 40"/>
          <p:cNvSpPr/>
          <p:nvPr/>
        </p:nvSpPr>
        <p:spPr>
          <a:xfrm>
            <a:off x="11002010" y="1954530"/>
            <a:ext cx="7118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Z1</a:t>
            </a:r>
            <a:endParaRPr lang="en-US" altLang="zh-CN"/>
          </a:p>
        </p:txBody>
      </p:sp>
      <p:sp>
        <p:nvSpPr>
          <p:cNvPr id="42" name="矩形 41"/>
          <p:cNvSpPr/>
          <p:nvPr/>
        </p:nvSpPr>
        <p:spPr>
          <a:xfrm>
            <a:off x="9359900" y="234188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X2</a:t>
            </a:r>
            <a:endParaRPr lang="en-US" altLang="zh-CN"/>
          </a:p>
        </p:txBody>
      </p:sp>
      <p:sp>
        <p:nvSpPr>
          <p:cNvPr id="43" name="矩形 42"/>
          <p:cNvSpPr/>
          <p:nvPr/>
        </p:nvSpPr>
        <p:spPr>
          <a:xfrm>
            <a:off x="10180955" y="234188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Y2</a:t>
            </a:r>
            <a:endParaRPr lang="en-US" altLang="zh-CN"/>
          </a:p>
        </p:txBody>
      </p:sp>
      <p:sp>
        <p:nvSpPr>
          <p:cNvPr id="44" name="矩形 43"/>
          <p:cNvSpPr/>
          <p:nvPr/>
        </p:nvSpPr>
        <p:spPr>
          <a:xfrm>
            <a:off x="11002010" y="2341880"/>
            <a:ext cx="7118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Z2</a:t>
            </a:r>
            <a:endParaRPr lang="en-US" altLang="zh-CN"/>
          </a:p>
        </p:txBody>
      </p:sp>
      <p:sp>
        <p:nvSpPr>
          <p:cNvPr id="45" name="矩形 44"/>
          <p:cNvSpPr/>
          <p:nvPr/>
        </p:nvSpPr>
        <p:spPr>
          <a:xfrm>
            <a:off x="9359900" y="272923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X3</a:t>
            </a:r>
            <a:endParaRPr lang="en-US" altLang="zh-CN"/>
          </a:p>
        </p:txBody>
      </p:sp>
      <p:sp>
        <p:nvSpPr>
          <p:cNvPr id="46" name="矩形 45"/>
          <p:cNvSpPr/>
          <p:nvPr/>
        </p:nvSpPr>
        <p:spPr>
          <a:xfrm>
            <a:off x="10180955" y="272923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Y3</a:t>
            </a:r>
            <a:endParaRPr lang="en-US" altLang="zh-CN"/>
          </a:p>
        </p:txBody>
      </p:sp>
      <p:sp>
        <p:nvSpPr>
          <p:cNvPr id="47" name="矩形 46"/>
          <p:cNvSpPr/>
          <p:nvPr/>
        </p:nvSpPr>
        <p:spPr>
          <a:xfrm>
            <a:off x="11002010" y="2729230"/>
            <a:ext cx="7118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Z3</a:t>
            </a:r>
            <a:endParaRPr lang="en-US" altLang="zh-CN"/>
          </a:p>
        </p:txBody>
      </p:sp>
      <p:sp>
        <p:nvSpPr>
          <p:cNvPr id="48" name="矩形 47"/>
          <p:cNvSpPr/>
          <p:nvPr/>
        </p:nvSpPr>
        <p:spPr>
          <a:xfrm>
            <a:off x="9359900" y="311658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X4</a:t>
            </a:r>
            <a:endParaRPr lang="en-US" altLang="zh-CN"/>
          </a:p>
        </p:txBody>
      </p:sp>
      <p:sp>
        <p:nvSpPr>
          <p:cNvPr id="49" name="矩形 48"/>
          <p:cNvSpPr/>
          <p:nvPr/>
        </p:nvSpPr>
        <p:spPr>
          <a:xfrm>
            <a:off x="10180955" y="311658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Y4</a:t>
            </a:r>
            <a:endParaRPr lang="en-US" altLang="zh-CN"/>
          </a:p>
        </p:txBody>
      </p:sp>
      <p:sp>
        <p:nvSpPr>
          <p:cNvPr id="50" name="矩形 49"/>
          <p:cNvSpPr/>
          <p:nvPr/>
        </p:nvSpPr>
        <p:spPr>
          <a:xfrm>
            <a:off x="11002010" y="3116580"/>
            <a:ext cx="7118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Z4</a:t>
            </a:r>
            <a:endParaRPr lang="en-US" altLang="zh-CN"/>
          </a:p>
        </p:txBody>
      </p:sp>
      <p:sp>
        <p:nvSpPr>
          <p:cNvPr id="51" name="矩形 50"/>
          <p:cNvSpPr/>
          <p:nvPr/>
        </p:nvSpPr>
        <p:spPr>
          <a:xfrm>
            <a:off x="9359900" y="350393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X5</a:t>
            </a:r>
            <a:endParaRPr lang="en-US" altLang="zh-CN"/>
          </a:p>
        </p:txBody>
      </p:sp>
      <p:sp>
        <p:nvSpPr>
          <p:cNvPr id="52" name="矩形 51"/>
          <p:cNvSpPr/>
          <p:nvPr/>
        </p:nvSpPr>
        <p:spPr>
          <a:xfrm>
            <a:off x="10180955" y="3503930"/>
            <a:ext cx="82105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Y5</a:t>
            </a:r>
            <a:endParaRPr lang="en-US" altLang="zh-CN"/>
          </a:p>
        </p:txBody>
      </p:sp>
      <p:sp>
        <p:nvSpPr>
          <p:cNvPr id="53" name="矩形 52"/>
          <p:cNvSpPr/>
          <p:nvPr/>
        </p:nvSpPr>
        <p:spPr>
          <a:xfrm>
            <a:off x="11002010" y="3503930"/>
            <a:ext cx="71183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Z5</a:t>
            </a:r>
            <a:endParaRPr lang="en-US" altLang="zh-CN"/>
          </a:p>
        </p:txBody>
      </p:sp>
      <p:sp>
        <p:nvSpPr>
          <p:cNvPr id="54" name="矩形 53"/>
          <p:cNvSpPr/>
          <p:nvPr/>
        </p:nvSpPr>
        <p:spPr>
          <a:xfrm>
            <a:off x="7483475" y="3891280"/>
            <a:ext cx="21482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标记区域面积</a:t>
            </a:r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7501890" y="4278630"/>
            <a:ext cx="21482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标记区域欠挖面积</a:t>
            </a:r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9631680" y="3891280"/>
            <a:ext cx="21482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S1</a:t>
            </a:r>
            <a:endParaRPr lang="en-US" altLang="zh-CN"/>
          </a:p>
        </p:txBody>
      </p:sp>
      <p:sp>
        <p:nvSpPr>
          <p:cNvPr id="58" name="矩形 57"/>
          <p:cNvSpPr/>
          <p:nvPr/>
        </p:nvSpPr>
        <p:spPr>
          <a:xfrm>
            <a:off x="9631680" y="4278630"/>
            <a:ext cx="214820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S2</a:t>
            </a:r>
            <a:endParaRPr lang="en-US" altLang="zh-CN"/>
          </a:p>
        </p:txBody>
      </p:sp>
    </p:spTree>
    <p:custDataLst>
      <p:tags r:id="rId2"/>
    </p:custData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42492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940435" y="19939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启动页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项目管理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数据采集处理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超欠挖成果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方量输出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93421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断面报表输出</a:t>
            </a: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导出分布图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标记欠挖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24840" y="1095375"/>
            <a:ext cx="202692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464425" y="1095375"/>
            <a:ext cx="4315460" cy="50831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16915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其它分析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180205" y="3452495"/>
            <a:ext cx="19253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超欠挖分布图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40435" y="3371215"/>
            <a:ext cx="1485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里程分布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644890" y="3084195"/>
            <a:ext cx="25019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对应位置断面查看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4880" y="137668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944880" y="248221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44880" y="324485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44880" y="447421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31670" y="18916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项目名称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095490" y="18916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363085" y="18916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中线名称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136265" y="18916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任务名称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646420" y="18916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断面名称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31670" y="3244850"/>
            <a:ext cx="521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按组区分名字，包括交点法线元法直曲线，竖曲线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931670" y="447421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按组区分名字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944880" y="47307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总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944880" y="557466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931670" y="5574665"/>
            <a:ext cx="2011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扫描文件存储路径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302760" y="557466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坐标转换参数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308090" y="557466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C00000"/>
                </a:solidFill>
              </a:rPr>
              <a:t>设置</a:t>
            </a:r>
            <a:endParaRPr lang="zh-CN" altLang="en-US">
              <a:solidFill>
                <a:srgbClr val="C00000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19175" y="9366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项目集合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35985" y="107315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945640" y="50615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957955" y="343598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23035" y="25228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项目名称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23035" y="46932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479925" y="1714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任务名称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423035" y="294767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任务数量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479925" y="20707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数据存储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12090" y="1523365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总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989580" y="40068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是否默认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019175" y="12547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中线集合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19175" y="16230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断面集合</a:t>
            </a:r>
            <a:endParaRPr lang="zh-CN" altLang="en-US"/>
          </a:p>
        </p:txBody>
      </p:sp>
      <p:sp>
        <p:nvSpPr>
          <p:cNvPr id="21" name="左大括号 20"/>
          <p:cNvSpPr/>
          <p:nvPr/>
        </p:nvSpPr>
        <p:spPr>
          <a:xfrm>
            <a:off x="623570" y="1073150"/>
            <a:ext cx="395605" cy="137096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429895" y="3479800"/>
            <a:ext cx="6400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项目</a:t>
            </a:r>
            <a:endParaRPr lang="zh-CN" altLang="en-US"/>
          </a:p>
        </p:txBody>
      </p:sp>
      <p:sp>
        <p:nvSpPr>
          <p:cNvPr id="23" name="左大括号 22"/>
          <p:cNvSpPr/>
          <p:nvPr/>
        </p:nvSpPr>
        <p:spPr>
          <a:xfrm>
            <a:off x="1019175" y="2691765"/>
            <a:ext cx="403860" cy="22174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423035" y="42164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断面集合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423035" y="38011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中线集合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423035" y="33655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任务集合</a:t>
            </a:r>
            <a:endParaRPr lang="zh-CN" altLang="en-US"/>
          </a:p>
        </p:txBody>
      </p:sp>
      <p:sp>
        <p:nvSpPr>
          <p:cNvPr id="28" name="左大括号 27"/>
          <p:cNvSpPr/>
          <p:nvPr/>
        </p:nvSpPr>
        <p:spPr>
          <a:xfrm>
            <a:off x="4076065" y="271780"/>
            <a:ext cx="403860" cy="20516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479925" y="4686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任务类型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4479925" y="75438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</a:t>
            </a:r>
            <a:r>
              <a:rPr lang="en-US" altLang="zh-CN"/>
              <a:t>ID</a:t>
            </a:r>
            <a:endParaRPr lang="en-US" altLang="zh-CN"/>
          </a:p>
        </p:txBody>
      </p:sp>
      <p:sp>
        <p:nvSpPr>
          <p:cNvPr id="31" name="文本框 30"/>
          <p:cNvSpPr txBox="1"/>
          <p:nvPr/>
        </p:nvSpPr>
        <p:spPr>
          <a:xfrm>
            <a:off x="4479925" y="107315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32" name="左大括号 31"/>
          <p:cNvSpPr/>
          <p:nvPr/>
        </p:nvSpPr>
        <p:spPr>
          <a:xfrm>
            <a:off x="2585720" y="4169410"/>
            <a:ext cx="403860" cy="20516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2989580" y="437515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交点法集合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2989580" y="469328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线元法集合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989580" y="501078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计算参数集合</a:t>
            </a:r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2989580" y="52825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中线名称</a:t>
            </a:r>
            <a:endParaRPr lang="zh-CN" altLang="en-US"/>
          </a:p>
        </p:txBody>
      </p:sp>
      <p:sp>
        <p:nvSpPr>
          <p:cNvPr id="37" name="文本框 36"/>
          <p:cNvSpPr txBox="1"/>
          <p:nvPr/>
        </p:nvSpPr>
        <p:spPr>
          <a:xfrm>
            <a:off x="2989580" y="565086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中线</a:t>
            </a:r>
            <a:r>
              <a:rPr lang="en-US" altLang="zh-CN"/>
              <a:t>ID</a:t>
            </a:r>
            <a:endParaRPr lang="en-US" altLang="zh-CN"/>
          </a:p>
        </p:txBody>
      </p:sp>
      <p:sp>
        <p:nvSpPr>
          <p:cNvPr id="38" name="文本框 37"/>
          <p:cNvSpPr txBox="1"/>
          <p:nvPr/>
        </p:nvSpPr>
        <p:spPr>
          <a:xfrm>
            <a:off x="3042285" y="601916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起止里程</a:t>
            </a:r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4479925" y="138811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4479925" y="170243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4982210" y="26289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是否默认</a:t>
            </a:r>
            <a:endParaRPr lang="zh-CN" altLang="en-US"/>
          </a:p>
        </p:txBody>
      </p:sp>
      <p:sp>
        <p:nvSpPr>
          <p:cNvPr id="42" name="左大括号 41"/>
          <p:cNvSpPr/>
          <p:nvPr/>
        </p:nvSpPr>
        <p:spPr>
          <a:xfrm>
            <a:off x="4578350" y="2593975"/>
            <a:ext cx="403860" cy="20516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4982210" y="30549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断面集合</a:t>
            </a:r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982210" y="34353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断面名称</a:t>
            </a:r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4982210" y="384810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断面</a:t>
            </a:r>
            <a:r>
              <a:rPr lang="en-US" altLang="zh-CN"/>
              <a:t>ID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4982210" y="42773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起止里程</a:t>
            </a:r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773545" y="101917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50" name="左大括号 49"/>
          <p:cNvSpPr/>
          <p:nvPr/>
        </p:nvSpPr>
        <p:spPr>
          <a:xfrm>
            <a:off x="7496810" y="208280"/>
            <a:ext cx="403860" cy="205168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7900670" y="1003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最大超挖</a:t>
            </a:r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7900670" y="3860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最大欠挖</a:t>
            </a:r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7900670" y="6508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起止里程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7900670" y="9366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高度范围</a:t>
            </a:r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7900670" y="125476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过滤过远点</a:t>
            </a:r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7900670" y="152336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掘进里程间隔</a:t>
            </a:r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7900670" y="189166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生成断面间隔</a:t>
            </a:r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1069975" y="199136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参数</a:t>
            </a:r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6692265" y="32461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数据存储</a:t>
            </a:r>
            <a:endParaRPr lang="zh-CN" altLang="en-US"/>
          </a:p>
        </p:txBody>
      </p:sp>
      <p:sp>
        <p:nvSpPr>
          <p:cNvPr id="60" name="左大括号 59"/>
          <p:cNvSpPr/>
          <p:nvPr/>
        </p:nvSpPr>
        <p:spPr>
          <a:xfrm>
            <a:off x="7789545" y="2691765"/>
            <a:ext cx="403860" cy="147701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8129270" y="2579370"/>
            <a:ext cx="1402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Fls</a:t>
            </a:r>
            <a:r>
              <a:rPr lang="zh-CN" altLang="en-US"/>
              <a:t>存储位置</a:t>
            </a:r>
            <a:endParaRPr lang="en-US" altLang="zh-CN"/>
          </a:p>
        </p:txBody>
      </p:sp>
      <p:sp>
        <p:nvSpPr>
          <p:cNvPr id="62" name="文本框 61"/>
          <p:cNvSpPr txBox="1"/>
          <p:nvPr/>
        </p:nvSpPr>
        <p:spPr>
          <a:xfrm>
            <a:off x="8129270" y="283972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全站仪坐标</a:t>
            </a:r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8129270" y="311150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扫描仪坐标</a:t>
            </a:r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8129270" y="343598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七参数</a:t>
            </a:r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8129270" y="3733800"/>
            <a:ext cx="213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解析文件</a:t>
            </a:r>
            <a:r>
              <a:rPr lang="en-US" altLang="zh-CN"/>
              <a:t>1</a:t>
            </a:r>
            <a:r>
              <a:rPr lang="zh-CN" altLang="en-US"/>
              <a:t>储存位置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940" y="742315"/>
            <a:ext cx="10822305" cy="60877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10490" y="911225"/>
            <a:ext cx="749935" cy="20612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空间扫描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430" y="25400"/>
            <a:ext cx="20421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软件流程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38300" y="1711960"/>
            <a:ext cx="653097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初始化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启动镜头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开始扫描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结束扫描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22450" y="2734310"/>
            <a:ext cx="13404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扫描任务名</a:t>
            </a:r>
            <a:endParaRPr lang="zh-CN" altLang="en-US" sz="16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22450" y="3260725"/>
            <a:ext cx="1863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分辨率与测量速率，</a:t>
            </a:r>
            <a:endParaRPr lang="zh-CN" altLang="en-US" sz="16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93825" y="3740785"/>
            <a:ext cx="303593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里程重新设置</a:t>
            </a:r>
            <a:r>
              <a:rPr lang="en-US" altLang="zh-CN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==</a:t>
            </a:r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里程是否清零</a:t>
            </a:r>
            <a:endParaRPr lang="zh-CN" altLang="en-US" sz="16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93825" y="4848225"/>
            <a:ext cx="1863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起始环号</a:t>
            </a:r>
            <a:r>
              <a:rPr lang="en-US" altLang="zh-CN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/</a:t>
            </a:r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序号</a:t>
            </a:r>
            <a:endParaRPr lang="zh-CN" altLang="en-US" sz="16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93825" y="5185410"/>
            <a:ext cx="186372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起始环对应里程</a:t>
            </a:r>
            <a:endParaRPr lang="zh-CN" altLang="en-US" sz="16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93825" y="5465445"/>
            <a:ext cx="10566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管片半径</a:t>
            </a:r>
            <a:endParaRPr lang="zh-CN" altLang="en-US" sz="16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393825" y="5802630"/>
            <a:ext cx="153797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切割里程间隔</a:t>
            </a:r>
            <a:endParaRPr lang="zh-CN" altLang="en-US" sz="16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226185" y="4252595"/>
            <a:ext cx="36474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扫描竖直角度：最小角度</a:t>
            </a:r>
            <a:r>
              <a:rPr lang="en-US" altLang="zh-CN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&gt;&gt;</a:t>
            </a:r>
            <a:r>
              <a:rPr lang="en-US" altLang="zh-CN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&gt;</a:t>
            </a:r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最大角度</a:t>
            </a:r>
            <a:endParaRPr lang="zh-CN" altLang="en-US" sz="16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010535" y="5398770"/>
            <a:ext cx="10566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默认即可</a:t>
            </a:r>
            <a:endParaRPr lang="zh-CN" altLang="en-US" sz="16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03800" y="5185410"/>
            <a:ext cx="360934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扫描线数 </a:t>
            </a:r>
            <a:r>
              <a:rPr lang="en-US" altLang="zh-CN" sz="16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 </a:t>
            </a:r>
            <a:r>
              <a:rPr lang="zh-CN" altLang="en-US" sz="1600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分块线数 </a:t>
            </a:r>
            <a:r>
              <a:rPr lang="en-US" altLang="zh-CN" sz="1600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*</a:t>
            </a:r>
            <a:r>
              <a:rPr lang="zh-CN" altLang="en-US" sz="1600" b="1">
                <a:latin typeface="+mj-lt"/>
                <a:ea typeface="宋体" panose="02010600030101010101" pitchFamily="2" charset="-122"/>
                <a:cs typeface="+mj-lt"/>
                <a:sym typeface="+mn-ea"/>
              </a:rPr>
              <a:t>分块数量</a:t>
            </a:r>
            <a:endParaRPr lang="zh-CN" altLang="en-US" sz="16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851140" y="2632710"/>
            <a:ext cx="227520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扫描过程中请查询运行路径下</a:t>
            </a:r>
            <a:r>
              <a:rPr lang="en-US" altLang="zh-CN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\Scan\</a:t>
            </a:r>
            <a:r>
              <a:rPr lang="zh-CN" altLang="en-US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项目名</a:t>
            </a:r>
            <a:r>
              <a:rPr lang="en-US" altLang="zh-CN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\Fls</a:t>
            </a:r>
            <a:r>
              <a:rPr lang="zh-CN" altLang="en-US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中是否有</a:t>
            </a:r>
            <a:r>
              <a:rPr lang="en-US" altLang="zh-CN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.fls</a:t>
            </a:r>
            <a:r>
              <a:rPr lang="zh-CN" altLang="en-US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文件生成</a:t>
            </a:r>
            <a:endParaRPr lang="zh-CN" altLang="en-US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endParaRPr lang="zh-CN" altLang="en-US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若无说明扫描仪数据传输出现问题，请停止扫描重新初始化</a:t>
            </a:r>
            <a:endParaRPr lang="zh-CN" altLang="en-US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34110" y="1445260"/>
            <a:ext cx="6680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9265" y="2435225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1739265" y="198501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379345" y="2803525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断面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343535" y="90487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目录树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39265" y="3521710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1739265" y="4608830"/>
            <a:ext cx="767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任务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2379345" y="3153410"/>
            <a:ext cx="1224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扫描数据</a:t>
            </a:r>
            <a:r>
              <a:rPr lang="en-US" altLang="zh-CN"/>
              <a:t>1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文本框 10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2019.06.14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0045" y="337185"/>
            <a:ext cx="26060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超欠挖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56690" y="1416685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64005" y="230124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工点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651635" y="2669540"/>
            <a:ext cx="1102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开挖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339975" y="2669540"/>
            <a:ext cx="6978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初支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966085" y="2669540"/>
            <a:ext cx="904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二衬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430145" y="1583055"/>
            <a:ext cx="1141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导入数据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667000" y="1276350"/>
            <a:ext cx="9048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038350" y="2962910"/>
            <a:ext cx="1160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断面参数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4361180" y="3037840"/>
            <a:ext cx="1160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数据处理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827395" y="3943985"/>
            <a:ext cx="1727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超欠分布图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292340" y="3943985"/>
            <a:ext cx="1160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断面图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260715" y="3943985"/>
            <a:ext cx="1160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断面报表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309100" y="3943985"/>
            <a:ext cx="1160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方量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2136775" y="4998720"/>
            <a:ext cx="2151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多组数据同时展示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339975" y="4494530"/>
            <a:ext cx="25107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两次数据合成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411730" y="5456555"/>
            <a:ext cx="11601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断面参数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038350" y="3265170"/>
            <a:ext cx="114173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导入数据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矩形 2"/>
          <p:cNvSpPr/>
          <p:nvPr/>
        </p:nvSpPr>
        <p:spPr>
          <a:xfrm>
            <a:off x="354965" y="699135"/>
            <a:ext cx="11367770" cy="587629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54965" y="699135"/>
            <a:ext cx="1142492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54965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项目管理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01470" y="699135"/>
            <a:ext cx="162179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数据采集处理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23260" y="699135"/>
            <a:ext cx="1635760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超欠挖成果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59020" y="699135"/>
            <a:ext cx="1246505" cy="4051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系统设置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6982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中线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2349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断面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7716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创建时间</a:t>
            </a: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54965" y="3537585"/>
            <a:ext cx="193675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》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6982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进入项目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2349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中线设置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48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新建项目</a:t>
            </a:r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16154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删除项目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24840" y="1104265"/>
            <a:ext cx="11155045" cy="50838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6248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00B050"/>
                </a:solidFill>
              </a:rPr>
              <a:t>平曲线</a:t>
            </a:r>
            <a:endParaRPr lang="zh-CN" altLang="en-US">
              <a:solidFill>
                <a:srgbClr val="00B05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161540" y="110426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竖曲线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24840" y="1491615"/>
            <a:ext cx="11155045" cy="29819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966335" y="5040630"/>
            <a:ext cx="15976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平曲线形图</a:t>
            </a: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248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92D050"/>
                </a:solidFill>
              </a:rPr>
              <a:t>线元法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7932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删除</a:t>
            </a:r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6248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线形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7932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桩号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9616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N(X)</a:t>
            </a:r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41300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E(Y)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52984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方位角</a:t>
            </a:r>
            <a:endParaRPr lang="zh-CN" altLang="en-US"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4668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ym typeface="+mn-ea"/>
              </a:rPr>
              <a:t>曲线长</a:t>
            </a: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635240" y="14916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start_R</a:t>
            </a:r>
            <a:endParaRPr lang="zh-CN" altLang="en-US">
              <a:sym typeface="+mn-ea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9616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导入</a:t>
            </a: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300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导出</a:t>
            </a:r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52984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保存</a:t>
            </a: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8803640" y="1491615"/>
            <a:ext cx="105600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ym typeface="+mn-ea"/>
              </a:rPr>
              <a:t>end_R</a:t>
            </a:r>
            <a:endParaRPr lang="en-US" altLang="zh-CN">
              <a:sym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48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直线</a:t>
            </a: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7932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29616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41300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52984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6466840" y="183197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635240" y="1831975"/>
            <a:ext cx="1168400" cy="340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8803640" y="1831975"/>
            <a:ext cx="1056005" cy="340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6466840" y="413321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重命名</a:t>
            </a:r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548640" y="171450"/>
            <a:ext cx="3293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项目管理页</a:t>
            </a:r>
            <a:r>
              <a:rPr lang="en-US" altLang="zh-CN"/>
              <a:t>——</a:t>
            </a:r>
            <a:r>
              <a:rPr lang="zh-CN" altLang="en-US"/>
              <a:t>中线输入</a:t>
            </a:r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6769100" y="6188075"/>
            <a:ext cx="153670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600"/>
              <a:t>默认断面设置</a:t>
            </a:r>
            <a:endParaRPr lang="zh-CN" altLang="en-US" sz="1600"/>
          </a:p>
        </p:txBody>
      </p:sp>
      <p:sp>
        <p:nvSpPr>
          <p:cNvPr id="50" name="矩形 49"/>
          <p:cNvSpPr/>
          <p:nvPr/>
        </p:nvSpPr>
        <p:spPr>
          <a:xfrm>
            <a:off x="11108055" y="1104900"/>
            <a:ext cx="671830" cy="3873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rgbClr val="FF0000"/>
                </a:solidFill>
              </a:rPr>
              <a:t>关闭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248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圆曲线</a:t>
            </a:r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7932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29616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41300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2984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4668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7635240" y="217233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8803640" y="2172335"/>
            <a:ext cx="1056005" cy="3403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6248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缓和曲线</a:t>
            </a:r>
            <a:endParaRPr lang="zh-CN" altLang="en-US"/>
          </a:p>
        </p:txBody>
      </p:sp>
      <p:sp>
        <p:nvSpPr>
          <p:cNvPr id="59" name="矩形 58"/>
          <p:cNvSpPr/>
          <p:nvPr/>
        </p:nvSpPr>
        <p:spPr>
          <a:xfrm>
            <a:off x="17932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0" name="矩形 59"/>
          <p:cNvSpPr/>
          <p:nvPr/>
        </p:nvSpPr>
        <p:spPr>
          <a:xfrm>
            <a:off x="29616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41300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52984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4668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4" name="矩形 63"/>
          <p:cNvSpPr/>
          <p:nvPr/>
        </p:nvSpPr>
        <p:spPr>
          <a:xfrm>
            <a:off x="7635240" y="2512695"/>
            <a:ext cx="1168400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8803640" y="2512695"/>
            <a:ext cx="1056005" cy="3403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025525" y="831215"/>
            <a:ext cx="2930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TSD</a:t>
            </a:r>
            <a:r>
              <a:rPr lang="zh-CN" altLang="en-US"/>
              <a:t>功能打包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47800" y="2014855"/>
            <a:ext cx="14522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解析数据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00045" y="1868805"/>
            <a:ext cx="14522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Fls</a:t>
            </a:r>
            <a:r>
              <a:rPr lang="zh-CN" altLang="en-US"/>
              <a:t>文件路径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1970" y="3326765"/>
            <a:ext cx="267906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初始化函数</a:t>
            </a:r>
            <a:endParaRPr lang="zh-CN" altLang="en-US"/>
          </a:p>
          <a:p>
            <a:r>
              <a:rPr lang="zh-CN" altLang="en-US"/>
              <a:t>解析函数</a:t>
            </a:r>
            <a:endParaRPr lang="zh-CN" altLang="en-US"/>
          </a:p>
          <a:p>
            <a:r>
              <a:rPr lang="zh-CN" altLang="en-US"/>
              <a:t>类型</a:t>
            </a:r>
            <a:endParaRPr lang="zh-CN" altLang="en-US"/>
          </a:p>
          <a:p>
            <a:r>
              <a:rPr lang="en-US" altLang="zh-CN"/>
              <a:t>==&gt;</a:t>
            </a:r>
            <a:r>
              <a:rPr lang="zh-CN" altLang="en-US"/>
              <a:t>成果：</a:t>
            </a:r>
            <a:endParaRPr lang="zh-CN" altLang="en-US"/>
          </a:p>
          <a:p>
            <a:r>
              <a:rPr lang="zh-CN" altLang="en-US"/>
              <a:t>分环文件</a:t>
            </a:r>
            <a:endParaRPr lang="zh-CN" altLang="en-US"/>
          </a:p>
          <a:p>
            <a:r>
              <a:rPr lang="zh-CN" altLang="en-US"/>
              <a:t>成图（缩略图</a:t>
            </a:r>
            <a:r>
              <a:rPr lang="en-US" altLang="zh-CN"/>
              <a:t>+</a:t>
            </a:r>
            <a:r>
              <a:rPr lang="zh-CN" altLang="en-US"/>
              <a:t>精细图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成图配置信息文件</a:t>
            </a:r>
            <a:endParaRPr lang="zh-CN" altLang="en-US"/>
          </a:p>
          <a:p>
            <a:r>
              <a:rPr lang="zh-CN" altLang="en-US"/>
              <a:t>断面图表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348355" y="3543935"/>
            <a:ext cx="8636635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接口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输入初始化文件</a:t>
            </a:r>
            <a:r>
              <a:rPr lang="en-US" altLang="zh-CN"/>
              <a:t>+</a:t>
            </a:r>
            <a:r>
              <a:rPr lang="zh-CN" altLang="en-US"/>
              <a:t>里程文件</a:t>
            </a:r>
            <a:r>
              <a:rPr lang="en-US" altLang="zh-CN"/>
              <a:t>+</a:t>
            </a:r>
            <a:r>
              <a:rPr lang="zh-CN" altLang="en-US"/>
              <a:t>处理文件</a:t>
            </a:r>
            <a:r>
              <a:rPr lang="en-US" altLang="zh-CN"/>
              <a:t>==&gt;</a:t>
            </a:r>
            <a:r>
              <a:rPr lang="zh-CN" altLang="en-US"/>
              <a:t>初始化，返回第一个处理结果</a:t>
            </a:r>
            <a:r>
              <a:rPr lang="en-US" altLang="zh-CN">
                <a:sym typeface="+mn-ea"/>
              </a:rPr>
              <a:t>+message</a:t>
            </a:r>
            <a:endParaRPr lang="zh-CN" altLang="en-US"/>
          </a:p>
          <a:p>
            <a:r>
              <a:rPr lang="zh-CN" altLang="en-US"/>
              <a:t>接口</a:t>
            </a:r>
            <a:r>
              <a:rPr lang="en-US" altLang="zh-CN"/>
              <a:t>2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确认操作</a:t>
            </a:r>
            <a:r>
              <a:rPr lang="en-US" altLang="zh-CN"/>
              <a:t>==&gt;</a:t>
            </a:r>
            <a:r>
              <a:rPr lang="zh-CN" altLang="en-US"/>
              <a:t>继续处理</a:t>
            </a:r>
            <a:r>
              <a:rPr lang="en-US" altLang="zh-CN"/>
              <a:t>==&gt;</a:t>
            </a:r>
            <a:r>
              <a:rPr lang="zh-CN" altLang="en-US"/>
              <a:t>返回下一结果</a:t>
            </a:r>
            <a:r>
              <a:rPr lang="en-US" altLang="zh-CN"/>
              <a:t>/</a:t>
            </a:r>
            <a:r>
              <a:rPr lang="zh-CN" altLang="en-US"/>
              <a:t>完成消息</a:t>
            </a:r>
            <a:r>
              <a:rPr lang="en-US" altLang="zh-CN">
                <a:sym typeface="+mn-ea"/>
              </a:rPr>
              <a:t>+message</a:t>
            </a:r>
            <a:endParaRPr lang="zh-CN" altLang="en-US"/>
          </a:p>
          <a:p>
            <a:r>
              <a:rPr lang="zh-CN" altLang="en-US"/>
              <a:t>接口</a:t>
            </a:r>
            <a:r>
              <a:rPr lang="en-US" altLang="zh-CN"/>
              <a:t>3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默认参数输入：处理文件路径，保存图表储存路径，是否保存三维解析文件，</a:t>
            </a:r>
            <a:r>
              <a:rPr lang="en-US" altLang="zh-CN">
                <a:sym typeface="+mn-ea"/>
              </a:rPr>
              <a:t>+message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025525" y="831215"/>
            <a:ext cx="2930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TSD</a:t>
            </a:r>
            <a:r>
              <a:rPr lang="zh-CN" altLang="en-US"/>
              <a:t>功能打包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252855" y="1689735"/>
            <a:ext cx="14522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病害分析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1970" y="3326765"/>
            <a:ext cx="26790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病害预识别</a:t>
            </a:r>
            <a:endParaRPr lang="zh-CN" altLang="en-US"/>
          </a:p>
          <a:p>
            <a:r>
              <a:rPr lang="zh-CN" altLang="en-US"/>
              <a:t>洇湿精识别</a:t>
            </a:r>
            <a:endParaRPr lang="zh-CN" altLang="en-US"/>
          </a:p>
          <a:p>
            <a:r>
              <a:rPr lang="zh-CN" altLang="en-US"/>
              <a:t>裂缝识别</a:t>
            </a:r>
            <a:endParaRPr lang="zh-CN" altLang="en-US"/>
          </a:p>
          <a:p>
            <a:r>
              <a:rPr lang="zh-CN" altLang="en-US"/>
              <a:t>合图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878455" y="3570605"/>
            <a:ext cx="44748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接口</a:t>
            </a:r>
            <a:r>
              <a:rPr lang="en-US" altLang="zh-CN"/>
              <a:t>1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输入 模式</a:t>
            </a:r>
            <a:r>
              <a:rPr lang="en-US" altLang="zh-CN"/>
              <a:t>+json</a:t>
            </a:r>
            <a:r>
              <a:rPr lang="zh-CN" altLang="en-US"/>
              <a:t>文件</a:t>
            </a:r>
            <a:r>
              <a:rPr lang="en-US" altLang="zh-CN"/>
              <a:t>+</a:t>
            </a:r>
            <a:r>
              <a:rPr lang="zh-CN" altLang="en-US"/>
              <a:t>保存路径</a:t>
            </a:r>
            <a:r>
              <a:rPr lang="en-US" altLang="zh-CN"/>
              <a:t>==&gt;</a:t>
            </a:r>
            <a:r>
              <a:rPr lang="zh-CN" altLang="en-US"/>
              <a:t>返回</a:t>
            </a:r>
            <a:r>
              <a:rPr lang="en-US" altLang="zh-CN"/>
              <a:t>json</a:t>
            </a:r>
            <a:r>
              <a:rPr lang="zh-CN" altLang="en-US"/>
              <a:t>或直接在图片中存储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2399030" y="2310130"/>
            <a:ext cx="2930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TSD</a:t>
            </a:r>
            <a:r>
              <a:rPr lang="zh-CN" altLang="en-US"/>
              <a:t>功能打包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21130" y="1608455"/>
            <a:ext cx="2930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超欠挖界面初稿设计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443730" y="2310130"/>
            <a:ext cx="2930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TSD</a:t>
            </a:r>
            <a:r>
              <a:rPr lang="zh-CN" altLang="en-US"/>
              <a:t>实时测试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956560" y="2884170"/>
            <a:ext cx="41973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TSD</a:t>
            </a:r>
            <a:r>
              <a:rPr lang="zh-CN" altLang="en-US"/>
              <a:t>扫描仪</a:t>
            </a:r>
            <a:r>
              <a:rPr lang="zh-CN" altLang="en-US"/>
              <a:t>参数小车参数匹配关系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223385" y="1608455"/>
            <a:ext cx="29305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超欠挖计算验证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" y="1616710"/>
            <a:ext cx="8902065" cy="500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1430" y="25400"/>
            <a:ext cx="204216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chemeClr val="tx1"/>
                </a:solidFill>
                <a:latin typeface="+mj-lt"/>
                <a:ea typeface="+mj-lt"/>
                <a:cs typeface="+mj-lt"/>
                <a:sym typeface="+mn-ea"/>
              </a:rPr>
              <a:t>1</a:t>
            </a:r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软件流程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460" y="809625"/>
            <a:ext cx="181610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32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数据解析</a:t>
            </a:r>
            <a:endParaRPr lang="zh-CN" altLang="en-US" sz="32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89810" y="686435"/>
            <a:ext cx="95459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初始化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(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选择采集的第一个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FLS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文件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)=&gt;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加载里程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(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选择里程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TXT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文件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)=&gt;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选择文件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(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选择所有需要处理的文件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)=&gt;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如下图所示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462135" y="1884680"/>
            <a:ext cx="24580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右键移动：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拖动图片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/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分环线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522460" y="2802255"/>
            <a:ext cx="230568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右键滑轮：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图片缩放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522460" y="3801110"/>
            <a:ext cx="245808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左键点击：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点选分环线，可进行删除操作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462135" y="5263515"/>
            <a:ext cx="25908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增加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/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删减</a:t>
            </a:r>
            <a:r>
              <a:rPr lang="en-US" altLang="zh-CN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=&gt;</a:t>
            </a:r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确定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73970" y="5723890"/>
            <a:ext cx="88773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重复</a:t>
            </a:r>
            <a:endParaRPr lang="zh-CN" altLang="en-US" sz="24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502390" y="57785"/>
            <a:ext cx="690880" cy="2139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800" b="1">
                <a:solidFill>
                  <a:schemeClr val="tx1"/>
                </a:solidFill>
                <a:latin typeface="+mj-lt"/>
                <a:ea typeface="宋体" panose="02010600030101010101" pitchFamily="2" charset="-122"/>
                <a:cs typeface="+mj-lt"/>
                <a:sym typeface="+mn-ea"/>
              </a:rPr>
              <a:t>2019.06.12</a:t>
            </a:r>
            <a:endParaRPr lang="en-US" altLang="zh-CN" sz="800" b="1">
              <a:solidFill>
                <a:schemeClr val="tx1"/>
              </a:solidFill>
              <a:latin typeface="+mj-lt"/>
              <a:ea typeface="宋体" panose="02010600030101010101" pitchFamily="2" charset="-122"/>
              <a:cs typeface="+mj-lt"/>
              <a:sym typeface="+mn-ea"/>
            </a:endParaRPr>
          </a:p>
        </p:txBody>
      </p:sp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0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8490</Words>
  <Application>WPS 演示</Application>
  <PresentationFormat>宽屏</PresentationFormat>
  <Paragraphs>2526</Paragraphs>
  <Slides>87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4" baseType="lpstr">
      <vt:lpstr>Arial</vt:lpstr>
      <vt:lpstr>宋体</vt:lpstr>
      <vt:lpstr>Wingdings</vt:lpstr>
      <vt:lpstr>微软雅黑</vt:lpstr>
      <vt:lpstr>仿宋</vt:lpstr>
      <vt:lpstr>Arial Unicode MS</vt:lpstr>
      <vt:lpstr>Office 主题​​</vt:lpstr>
      <vt:lpstr>TSD软件介绍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鹰.凌峰</cp:lastModifiedBy>
  <cp:revision>152</cp:revision>
  <dcterms:created xsi:type="dcterms:W3CDTF">2019-06-06T00:47:00Z</dcterms:created>
  <dcterms:modified xsi:type="dcterms:W3CDTF">2019-09-05T01:31:27Z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